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4"/>
  </p:notesMasterIdLst>
  <p:sldIdLst>
    <p:sldId id="256" r:id="rId2"/>
    <p:sldId id="271" r:id="rId3"/>
    <p:sldId id="276" r:id="rId4"/>
    <p:sldId id="272" r:id="rId5"/>
    <p:sldId id="274" r:id="rId6"/>
    <p:sldId id="275" r:id="rId7"/>
    <p:sldId id="278" r:id="rId8"/>
    <p:sldId id="277" r:id="rId9"/>
    <p:sldId id="279" r:id="rId10"/>
    <p:sldId id="281" r:id="rId11"/>
    <p:sldId id="280" r:id="rId12"/>
    <p:sldId id="270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ECFF"/>
    <a:srgbClr val="33CC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B15063B-6994-404D-8620-A104681134B2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904EC9-4D4C-4202-B7B8-842B9B8DAD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56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1545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7151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382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17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885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9304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305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489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6663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2060"/>
                </a:solidFill>
              </a:rPr>
              <a:t>הצו </a:t>
            </a:r>
            <a:r>
              <a:rPr lang="he-IL" dirty="0">
                <a:solidFill>
                  <a:srgbClr val="FF0000"/>
                </a:solidFill>
              </a:rPr>
              <a:t>(שהוא חלק מהחוק ומטרתו להגדיר את כל התכולה: שעות פעילות, מחיר, תקני כ"א וכו') </a:t>
            </a:r>
            <a:r>
              <a:rPr lang="he-IL" b="1" dirty="0">
                <a:solidFill>
                  <a:srgbClr val="002060"/>
                </a:solidFill>
              </a:rPr>
              <a:t>– טרם פורסם.</a:t>
            </a:r>
          </a:p>
          <a:p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על מנת לזכות בהשתתפות המדינה יש לפעול על פי ההנחיות של הקול הקורא!</a:t>
            </a:r>
          </a:p>
          <a:p>
            <a:endParaRPr lang="he-IL" b="1" dirty="0">
              <a:solidFill>
                <a:srgbClr val="FF0000"/>
              </a:solidFill>
            </a:endParaRPr>
          </a:p>
          <a:p>
            <a:r>
              <a:rPr lang="he-IL" b="1" dirty="0">
                <a:solidFill>
                  <a:srgbClr val="FF0000"/>
                </a:solidFill>
              </a:rPr>
              <a:t>בשנת הלימודים </a:t>
            </a:r>
            <a:r>
              <a:rPr lang="he-IL" b="1" dirty="0">
                <a:solidFill>
                  <a:srgbClr val="002060"/>
                </a:solidFill>
              </a:rPr>
              <a:t>תשע"ח</a:t>
            </a:r>
            <a:r>
              <a:rPr lang="he-IL" dirty="0">
                <a:solidFill>
                  <a:srgbClr val="002060"/>
                </a:solidFill>
              </a:rPr>
              <a:t> -  פועלים על פי הוראות ביניים </a:t>
            </a:r>
            <a:r>
              <a:rPr lang="he-IL" dirty="0">
                <a:solidFill>
                  <a:srgbClr val="FF0000"/>
                </a:solidFill>
              </a:rPr>
              <a:t>("ניצנים")</a:t>
            </a:r>
            <a:r>
              <a:rPr lang="he-IL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זוהי </a:t>
            </a:r>
            <a:r>
              <a:rPr lang="he-IL" dirty="0">
                <a:solidFill>
                  <a:srgbClr val="FF0000"/>
                </a:solidFill>
              </a:rPr>
              <a:t>הנחייה לפעולה </a:t>
            </a:r>
            <a:r>
              <a:rPr lang="he-IL" dirty="0">
                <a:solidFill>
                  <a:srgbClr val="002060"/>
                </a:solidFill>
              </a:rPr>
              <a:t>בין החוק ואופן פעולתו בהמשך, לבין התרגום שלו בכל רשות. </a:t>
            </a:r>
          </a:p>
          <a:p>
            <a:r>
              <a:rPr lang="he-IL" dirty="0">
                <a:solidFill>
                  <a:srgbClr val="002060"/>
                </a:solidFill>
              </a:rPr>
              <a:t>   כרגע אין יכולת להפעיל אכיפה כיוון שאין לחוק צו </a:t>
            </a:r>
            <a:r>
              <a:rPr lang="he-IL" dirty="0">
                <a:solidFill>
                  <a:srgbClr val="FF0000"/>
                </a:solidFill>
              </a:rPr>
              <a:t>ולכן הדברים הם בגדר הנחיה </a:t>
            </a:r>
            <a:r>
              <a:rPr lang="he-IL" dirty="0">
                <a:solidFill>
                  <a:srgbClr val="002060"/>
                </a:solidFill>
              </a:rPr>
              <a:t>- יש לפעול קרוב ככל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שניתן לחוק! </a:t>
            </a:r>
          </a:p>
          <a:p>
            <a:r>
              <a:rPr lang="he-IL" dirty="0">
                <a:solidFill>
                  <a:srgbClr val="002060"/>
                </a:solidFill>
              </a:rPr>
              <a:t>   כאשר יצא צו, והוא יהיה קרוב ככל הניתן לקול הקורא שפורסם, הוא יחול במידי על כולם.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04EC9-4D4C-4202-B7B8-842B9B8DAD4C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495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19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88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908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638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943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073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681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952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233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698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754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380A67-6612-4FA8-BBFD-25CBE237F475}" type="datetimeFigureOut">
              <a:rPr lang="he-IL" smtClean="0"/>
              <a:t>י"ח/אב/תשע"ז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A2E61B9-69C5-4F70-9A7C-28926D99D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072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35101" y="4335401"/>
            <a:ext cx="7514788" cy="913762"/>
          </a:xfrm>
        </p:spPr>
        <p:txBody>
          <a:bodyPr>
            <a:normAutofit fontScale="90000"/>
          </a:bodyPr>
          <a:lstStyle/>
          <a:p>
            <a:r>
              <a:rPr lang="he-IL" b="1" dirty="0">
                <a:solidFill>
                  <a:srgbClr val="FFC000"/>
                </a:solidFill>
              </a:rPr>
              <a:t>"ניצנים" </a:t>
            </a:r>
            <a:r>
              <a:rPr lang="he-IL" b="1" dirty="0" smtClean="0">
                <a:solidFill>
                  <a:srgbClr val="FFC000"/>
                </a:solidFill>
              </a:rPr>
              <a:t>- צהרונים חברתיים </a:t>
            </a:r>
            <a:endParaRPr lang="he-IL" b="1" dirty="0">
              <a:solidFill>
                <a:srgbClr val="FFC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54500" y="5297451"/>
            <a:ext cx="4419600" cy="657702"/>
          </a:xfrm>
        </p:spPr>
        <p:txBody>
          <a:bodyPr>
            <a:noAutofit/>
          </a:bodyPr>
          <a:lstStyle/>
          <a:p>
            <a:r>
              <a:rPr lang="he-IL" sz="3200" b="1" dirty="0">
                <a:solidFill>
                  <a:srgbClr val="FFC000"/>
                </a:solidFill>
              </a:rPr>
              <a:t>אוגוסט 2017   אב תשע"ז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" t="5221" r="2888"/>
          <a:stretch/>
        </p:blipFill>
        <p:spPr>
          <a:xfrm>
            <a:off x="2730501" y="944856"/>
            <a:ext cx="6032499" cy="3342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846" y="1543896"/>
            <a:ext cx="2144178" cy="2144178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377" y="3733658"/>
            <a:ext cx="2788523" cy="110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0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991100" y="704810"/>
            <a:ext cx="6553200" cy="692739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B0F0"/>
                </a:solidFill>
              </a:rPr>
              <a:t>מפעילי התוכנית</a:t>
            </a:r>
            <a:endParaRPr lang="he-IL" b="1" dirty="0">
              <a:solidFill>
                <a:srgbClr val="00B0F0"/>
              </a:solidFill>
            </a:endParaRPr>
          </a:p>
        </p:txBody>
      </p:sp>
      <p:sp>
        <p:nvSpPr>
          <p:cNvPr id="7" name="מציין מיקום תוכן 2"/>
          <p:cNvSpPr>
            <a:spLocks noGrp="1"/>
          </p:cNvSpPr>
          <p:nvPr>
            <p:ph idx="1"/>
          </p:nvPr>
        </p:nvSpPr>
        <p:spPr>
          <a:xfrm>
            <a:off x="3209636" y="1512405"/>
            <a:ext cx="842356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אנחנו פועלים לטובת הכרת ההכשרה של משרד החינוך למדריכי החינוך החברתי שעברו את קורס ההכוון של מנהל חברה ונוער.</a:t>
            </a:r>
          </a:p>
          <a:p>
            <a:pPr>
              <a:buFont typeface="Wingdings" panose="05000000000000000000" pitchFamily="2" charset="2"/>
              <a:buChar char="ü"/>
            </a:pPr>
            <a:endParaRPr lang="he-IL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במידה ותידרש השלמה להכשרה אנחנו פועלים לטובת קיומה במבנה המועצתי – בדומה לזה של קורסי ההכוון המתקיימים במועצות האזוריות ובמכללות האקדמיות.</a:t>
            </a:r>
          </a:p>
          <a:p>
            <a:pPr>
              <a:buFont typeface="Wingdings" panose="05000000000000000000" pitchFamily="2" charset="2"/>
              <a:buChar char="ü"/>
            </a:pPr>
            <a:endParaRPr lang="he-I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17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4954732" y="1003473"/>
            <a:ext cx="4781550" cy="4351338"/>
          </a:xfrm>
          <a:solidFill>
            <a:srgbClr val="CCFFFF"/>
          </a:solidFill>
          <a:ln w="28575">
            <a:solidFill>
              <a:srgbClr val="00B0F0"/>
            </a:solidFill>
            <a:prstDash val="sysDash"/>
          </a:ln>
        </p:spPr>
        <p:txBody>
          <a:bodyPr/>
          <a:lstStyle/>
          <a:p>
            <a:pPr marL="0" indent="0" algn="ctr">
              <a:buNone/>
            </a:pPr>
            <a:r>
              <a:rPr lang="he-IL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בהצלחה </a:t>
            </a:r>
          </a:p>
          <a:p>
            <a:pPr marL="0" indent="0" algn="ctr">
              <a:buNone/>
            </a:pPr>
            <a:r>
              <a:rPr lang="he-IL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בהפעלת התכנית</a:t>
            </a:r>
          </a:p>
          <a:p>
            <a:pPr marL="0" indent="0" algn="ctr">
              <a:buNone/>
            </a:pPr>
            <a:endParaRPr lang="he-IL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he-IL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למען חינוך חברתי איכותי</a:t>
            </a:r>
          </a:p>
          <a:p>
            <a:pPr marL="0" indent="0" algn="ctr">
              <a:buNone/>
            </a:pPr>
            <a:r>
              <a:rPr lang="he-IL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עבור כל ילדה וילד!</a:t>
            </a:r>
          </a:p>
          <a:p>
            <a:pPr algn="ctr"/>
            <a:endParaRPr lang="he-I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20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587836" y="0"/>
            <a:ext cx="4765964" cy="892175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rgbClr val="002060"/>
                </a:solidFill>
              </a:rPr>
              <a:t>תשובות לשאלות נפוצות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1337" y="892175"/>
            <a:ext cx="11471564" cy="584113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he-IL" sz="2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על גן מוכר שאינו רשמי לא חל פיקוח </a:t>
            </a:r>
            <a:r>
              <a:rPr lang="he-IL" sz="2400" dirty="0" err="1">
                <a:solidFill>
                  <a:schemeClr val="accent6">
                    <a:lumMod val="75000"/>
                  </a:schemeClr>
                </a:solidFill>
              </a:rPr>
              <a:t>מכח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 החוק עד לשנת הלימודים תשע"ט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על צהרונים שמתקיימים בגני משרד החינוך (ואינם זכאים לסבסוד) יחול רק פיקוח מחירים ולא פיקוח על שאר רכיבי התוכנית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ניתן לפנות </a:t>
            </a:r>
            <a:r>
              <a:rPr lang="he-IL" sz="2400" dirty="0" err="1">
                <a:solidFill>
                  <a:schemeClr val="accent6">
                    <a:lumMod val="75000"/>
                  </a:schemeClr>
                </a:solidFill>
              </a:rPr>
              <a:t>לועדת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 חריגים ביחס לקבוצות קטנות או כל החרגה אחרת שנדרשת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הסעות הן מרכיב תומך ולכן מרכיב זה לא יהיה מרכיב במחיר הצהרון! במידת הצורך, ניתן לגבות מההורים כתוספת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 err="1">
                <a:solidFill>
                  <a:schemeClr val="accent6">
                    <a:lumMod val="75000"/>
                  </a:schemeClr>
                </a:solidFill>
              </a:rPr>
              <a:t>יוח"א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 5 ימים – מייתר את ניצנים ולכן, לא נכלל בקול הקורא גם אם מתקיימת מערכת חינוך חברתי משלימה (מחוץ לתכנית).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לא יהיה היתר לגבייה גבוהה יותר מההורים בתכנית בגין כ"א בהיקף רחב יותר. ניתן יהיה להכניס כפריט בתכנית ההשלמה ו/או להעסיק כ"א נוסף בתנאי סף נמוכים יותר מן הנדרש בתכנית.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על מפעיל החוג הרשום בצהרון –להיות רשום במאגר המרצים של משרד החינוך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(אנחנו פועלים לטובת קידום רישום כזה באמצעות "שבילים").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 ועדים מקומיים / ועד קהילתי / סוגי וועדים שונים – מוכרים כמפעילי צהרון במועצה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דיווח – נעשה באמצעות (סמל) המוסד החינוכי בו רשום לומד הילד.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מקדמה – צריך להגיע מכתב למועצה המאשר מקדמה שתכנס ב 1 </a:t>
            </a:r>
            <a:r>
              <a:rPr lang="he-IL" sz="2400" dirty="0" err="1">
                <a:solidFill>
                  <a:schemeClr val="accent6">
                    <a:lumMod val="75000"/>
                  </a:schemeClr>
                </a:solidFill>
              </a:rPr>
              <a:t>בספט</a:t>
            </a:r>
            <a:endParaRPr lang="he-IL" sz="2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דיווח ראשון למשרד החינוך – ב-3 לאוקטובר, במערכת </a:t>
            </a:r>
            <a:r>
              <a:rPr lang="he-IL" sz="2400" dirty="0" err="1">
                <a:solidFill>
                  <a:schemeClr val="accent6">
                    <a:lumMod val="75000"/>
                  </a:schemeClr>
                </a:solidFill>
              </a:rPr>
              <a:t>אינט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' מול בית הספר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חודשי חופשת הקיץ לא נחשבים בכלל חלק מתכנית "ניצנים"!</a:t>
            </a:r>
          </a:p>
          <a:p>
            <a:pPr>
              <a:buFont typeface="Wingdings" panose="05000000000000000000" pitchFamily="2" charset="2"/>
              <a:buChar char="ü"/>
            </a:pPr>
            <a:endParaRPr lang="he-IL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312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3801" y="492992"/>
            <a:ext cx="6553200" cy="935182"/>
          </a:xfrm>
        </p:spPr>
        <p:txBody>
          <a:bodyPr>
            <a:normAutofit fontScale="90000"/>
          </a:bodyPr>
          <a:lstStyle/>
          <a:p>
            <a:r>
              <a:rPr lang="he-IL" sz="4000" b="1" dirty="0">
                <a:solidFill>
                  <a:srgbClr val="00B0F0"/>
                </a:solidFill>
              </a:rPr>
              <a:t>החוק, הקול הקורא, </a:t>
            </a:r>
            <a:r>
              <a:rPr lang="he-IL" sz="4000" b="1" dirty="0" smtClean="0">
                <a:solidFill>
                  <a:srgbClr val="00B0F0"/>
                </a:solidFill>
              </a:rPr>
              <a:t>תכנית "ניצנים"</a:t>
            </a:r>
            <a:endParaRPr lang="he-IL" sz="4000" b="1" dirty="0">
              <a:solidFill>
                <a:srgbClr val="00B0F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10206" y="1148074"/>
            <a:ext cx="8237294" cy="5080000"/>
          </a:xfrm>
        </p:spPr>
        <p:txBody>
          <a:bodyPr>
            <a:normAutofit fontScale="77500" lnSpcReduction="20000"/>
          </a:bodyPr>
          <a:lstStyle/>
          <a:p>
            <a:endParaRPr lang="he-IL" sz="20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e-IL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החוק לפיקוח על הפעלת צהרונים לגילאי 3-8</a:t>
            </a:r>
            <a:r>
              <a:rPr lang="he-IL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– נחקק בתהליך מואץ, ביוזמת מספר חברי כנסת, במטרה להסדיר את הפיקוח על הצהרונים במדינה. המשרד האחראי על ביצוע החוק: משרד החינוך.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תכנית </a:t>
            </a:r>
            <a:r>
              <a:rPr lang="he-IL" sz="25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"ניצנים"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מטעם משרד החינוך – קובעת </a:t>
            </a:r>
            <a:r>
              <a:rPr lang="he-IL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את זכאות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הורים להשתתפות המדינה בעלויות שכ"ל בצהרונים </a:t>
            </a:r>
            <a:r>
              <a:rPr lang="he-IL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מפוקחים,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במסגרת </a:t>
            </a:r>
            <a:r>
              <a:rPr lang="he-IL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התכנית,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ואת נהלי ההפעלה והדיווח של צהרונים אלה.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5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"קול קורא"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להפעלת תכנית "</a:t>
            </a:r>
            <a:r>
              <a:rPr lang="he-IL" sz="25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ניצנים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" לשנת תשע"ח – פורסם מטעם משרד החינוך, מיועד לילדי גן – כתות ב'. נותן לרשות המקומית את הבחירה אם וכיצד היא לוקחת אחריות על צהרונים בתחומה. עמידה בתנאי הקול הקורא הנה תנאי לקבלת השתתפות המדינה!</a:t>
            </a:r>
            <a:endParaRPr lang="he-IL" sz="25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יש להבחין </a:t>
            </a:r>
            <a:r>
              <a:rPr lang="he-IL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בהבדלים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ביניהם: </a:t>
            </a:r>
            <a:r>
              <a:rPr 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החוק</a:t>
            </a:r>
            <a:r>
              <a:rPr lang="he-IL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 יצר מסגרת מחייבת לגבי שכבות הגיל מגן הילדים ועד כתה ג'. היישום המלא שלו יוסדר באמצעות </a:t>
            </a:r>
            <a:r>
              <a:rPr lang="he-IL" sz="25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צוים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/תקנות שיפורסמו על ידי משרד החינוך. </a:t>
            </a:r>
            <a:r>
              <a:rPr 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5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הקול </a:t>
            </a:r>
            <a:r>
              <a:rPr lang="he-IL" sz="25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הקורא </a:t>
            </a:r>
            <a:r>
              <a:rPr lang="he-IL" sz="25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 מייצר את הסטנדרטיזציה שעמידה בה תזכה את ההורה בגין ילדו בהשתתפות המדינה בתשלום עבור צהרון הנכלל בפועל במסגרת התכנית. </a:t>
            </a:r>
            <a:r>
              <a:rPr 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2500" dirty="0">
                <a:solidFill>
                  <a:srgbClr val="0070C0"/>
                </a:solidFill>
              </a:rPr>
              <a:t/>
            </a:r>
            <a:br>
              <a:rPr lang="en-US" sz="2500" dirty="0">
                <a:solidFill>
                  <a:srgbClr val="0070C0"/>
                </a:solidFill>
              </a:rPr>
            </a:br>
            <a:r>
              <a:rPr lang="he-IL" sz="2500" dirty="0">
                <a:solidFill>
                  <a:srgbClr val="92D050"/>
                </a:solidFill>
              </a:rPr>
              <a:t>החוק אינו מחליף את הקול הקורא והתכנית, הקול הקורא והתכנית אינם מחליפים את החוק. </a:t>
            </a:r>
            <a:r>
              <a:rPr lang="en-US" sz="2500" dirty="0" smtClean="0">
                <a:solidFill>
                  <a:srgbClr val="92D050"/>
                </a:solidFill>
              </a:rPr>
              <a:t/>
            </a:r>
            <a:br>
              <a:rPr lang="en-US" sz="2500" dirty="0" smtClean="0">
                <a:solidFill>
                  <a:srgbClr val="92D050"/>
                </a:solidFill>
              </a:rPr>
            </a:br>
            <a:r>
              <a:rPr lang="he-IL" sz="2500" b="1" u="sng" dirty="0" smtClean="0">
                <a:solidFill>
                  <a:srgbClr val="92D050"/>
                </a:solidFill>
              </a:rPr>
              <a:t>ההקבלה </a:t>
            </a:r>
            <a:r>
              <a:rPr lang="he-IL" sz="2500" b="1" u="sng" dirty="0">
                <a:solidFill>
                  <a:srgbClr val="92D050"/>
                </a:solidFill>
              </a:rPr>
              <a:t>ביניהם מייצרת תקופת ביניים זמנית המתחילה בשנת הלימודים תשע"ח. 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3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23101" y="581892"/>
            <a:ext cx="4508499" cy="935182"/>
          </a:xfrm>
        </p:spPr>
        <p:txBody>
          <a:bodyPr>
            <a:normAutofit fontScale="90000"/>
          </a:bodyPr>
          <a:lstStyle/>
          <a:p>
            <a:r>
              <a:rPr lang="he-IL" sz="4000" b="1" dirty="0" smtClean="0">
                <a:solidFill>
                  <a:srgbClr val="00B0F0"/>
                </a:solidFill>
              </a:rPr>
              <a:t>מהו צהרון על פי החוק:</a:t>
            </a:r>
            <a:endParaRPr lang="he-IL" sz="4000" b="1" dirty="0">
              <a:solidFill>
                <a:srgbClr val="00B0F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10206" y="761074"/>
            <a:ext cx="8021394" cy="552542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he-IL" sz="25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e-IL" sz="4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מסגרת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חינוכית בלתי פורמאלית, </a:t>
            </a:r>
          </a:p>
          <a:p>
            <a:pPr marL="0" indent="0">
              <a:buNone/>
            </a:pP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המשמשת לשהות יומית של ילדים עד כתה ג',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אשר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פועלת בשטח מוסד חינוך, </a:t>
            </a:r>
            <a: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לאחר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שעות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הלימודים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עם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סיום הלימודים במשך חמישה ימים בשבוע;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או </a:t>
            </a:r>
            <a: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בתקופות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של חופשות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לימודים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במהלך שנת הלימודים, </a:t>
            </a:r>
          </a:p>
          <a:p>
            <a:pPr marL="0" indent="0">
              <a:buNone/>
            </a:pPr>
            <a:endParaRPr lang="he-IL" sz="4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ימי שישי וחופשת הקיץ לא נכללים.</a:t>
            </a:r>
          </a:p>
          <a:p>
            <a:pPr marL="0" indent="0">
              <a:buNone/>
            </a:pP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ימי חופשה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במהלך השנה אשר ניתן להכליל בתכנית 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 עד 14 </a:t>
            </a:r>
            <a:r>
              <a:rPr lang="he-IL" sz="4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ימים </a:t>
            </a:r>
            <a:r>
              <a:rPr lang="he-IL" sz="42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בשנהבשנה</a:t>
            </a:r>
            <a:endParaRPr lang="he-IL" sz="4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he-IL" sz="4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he-IL" sz="42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יוח"א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ניתן לקיים את השלמת </a:t>
            </a:r>
            <a:r>
              <a:rPr lang="he-IL" sz="42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היוח"א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ביישוב או בביה"ס.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ברשות שמופעל בה </a:t>
            </a:r>
            <a:r>
              <a:rPr lang="he-IL" sz="42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יוח"א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בן 5 ימים - לא תתאפשר הפעלת "ניצנים" </a:t>
            </a:r>
            <a:r>
              <a:rPr lang="he-IL" sz="42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בתשע"ח</a:t>
            </a:r>
            <a:r>
              <a:rPr lang="he-IL" sz="4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en-US" sz="4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he-IL" sz="4200" b="1" u="sng" dirty="0">
              <a:solidFill>
                <a:srgbClr val="92D050"/>
              </a:solidFill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1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8" name="מציין מיקום תוכן 2"/>
          <p:cNvSpPr>
            <a:spLocks noGrp="1"/>
          </p:cNvSpPr>
          <p:nvPr>
            <p:ph idx="1"/>
          </p:nvPr>
        </p:nvSpPr>
        <p:spPr>
          <a:xfrm>
            <a:off x="3510206" y="1645496"/>
            <a:ext cx="8169363" cy="458427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rgbClr val="0070C0"/>
                </a:solidFill>
              </a:rPr>
              <a:t> </a:t>
            </a: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למרות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שהתכנית התקבלה, </a:t>
            </a:r>
            <a:r>
              <a:rPr lang="he-IL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בשנת תשע"ח אין חובה </a:t>
            </a:r>
            <a:r>
              <a:rPr lang="he-IL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להפעילה </a:t>
            </a:r>
            <a:endParaRPr lang="he-IL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גם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אם המועצה בחרה להגיש "קול קורא" ולהיכנס לתכנית, לא </a:t>
            </a: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חלה  חובה על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יישוב או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בי"ס להפעיל את </a:t>
            </a: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התכנית  </a:t>
            </a:r>
            <a:r>
              <a:rPr lang="he-IL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בתשע"ח</a:t>
            </a:r>
            <a:endParaRPr lang="he-IL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מועצה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שלא הגישה את ה"קול קורא" (עד 2.8.17) לא תכנס לתכנית בשנת 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תשע"ח  והמפעילים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לרבות </a:t>
            </a: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היישובים בתחומה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לא יכולים לקחת בה חלק בשנת 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תשע"ח.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מועצה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הפועלת במסגרת התכנית מחויבת ב: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מינוי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רכז "ניצנים" רשותי – </a:t>
            </a:r>
            <a:r>
              <a:rPr lang="he-IL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המתכלל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בין המועצה לישובים למשרד החינוך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הקמת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ועדת היגוי ע"פ הפירוט המופיע ב"קול קורא"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הקפדה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יתרה על עמידה בזמני הדיווח ע"פ המופיעה ב"קול קורא", שימו </a:t>
            </a: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לב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דיווח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ראשוני 15.8.17 המתנה את קבלת המקדמה לתשלומי ההורים 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האמורה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להתקבל ברשות בתחילת ספטמבר 17.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פיקוח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על המחירים ע"פ הטבלה המופיעה בקול הקורא וע"פ </a:t>
            </a: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האשכול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he-IL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הרשותי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מסמך </a:t>
            </a:r>
            <a:r>
              <a:rPr lang="he-IL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הסכמות גנרי (דוגמא נשלחה למועצות) ייחתם בין המועצה </a:t>
            </a:r>
            <a:r>
              <a:rPr lang="he-IL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לישוביה</a:t>
            </a:r>
            <a:endParaRPr lang="he-IL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9" name="כותרת 1"/>
          <p:cNvSpPr>
            <a:spLocks noGrp="1"/>
          </p:cNvSpPr>
          <p:nvPr>
            <p:ph type="title"/>
          </p:nvPr>
        </p:nvSpPr>
        <p:spPr>
          <a:xfrm>
            <a:off x="4838701" y="710314"/>
            <a:ext cx="6553200" cy="935182"/>
          </a:xfrm>
        </p:spPr>
        <p:txBody>
          <a:bodyPr>
            <a:normAutofit/>
          </a:bodyPr>
          <a:lstStyle/>
          <a:p>
            <a:pPr algn="r"/>
            <a:r>
              <a:rPr lang="he-IL" sz="4000" b="1" dirty="0" smtClean="0">
                <a:solidFill>
                  <a:srgbClr val="FFC000"/>
                </a:solidFill>
              </a:rPr>
              <a:t>חשוב לדעת!!!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10" name="מציין מיקום תוכן 2"/>
          <p:cNvSpPr txBox="1">
            <a:spLocks/>
          </p:cNvSpPr>
          <p:nvPr/>
        </p:nvSpPr>
        <p:spPr>
          <a:xfrm>
            <a:off x="2220191" y="3677074"/>
            <a:ext cx="9971809" cy="5280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r" defTabSz="914400" rtl="1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e-I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800601" y="710314"/>
            <a:ext cx="6553200" cy="935182"/>
          </a:xfrm>
        </p:spPr>
        <p:txBody>
          <a:bodyPr>
            <a:normAutofit fontScale="90000"/>
          </a:bodyPr>
          <a:lstStyle/>
          <a:p>
            <a:r>
              <a:rPr lang="he-IL" sz="4000" b="1" dirty="0">
                <a:solidFill>
                  <a:srgbClr val="00B0F0"/>
                </a:solidFill>
              </a:rPr>
              <a:t>החוק, הקול הקורא, </a:t>
            </a:r>
            <a:r>
              <a:rPr lang="he-IL" sz="4000" b="1" dirty="0" smtClean="0">
                <a:solidFill>
                  <a:srgbClr val="00B0F0"/>
                </a:solidFill>
              </a:rPr>
              <a:t>תכנית "ניצנים"</a:t>
            </a:r>
            <a:endParaRPr lang="he-IL" sz="4000" b="1" dirty="0">
              <a:solidFill>
                <a:srgbClr val="00B0F0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683000" y="1846640"/>
            <a:ext cx="74422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בבתי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הספר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ביישובי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המועצה (בחוק: "בשטח מרכז קהילתי" - קיבוץ, מושב, מושבה</a:t>
            </a: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ישוב קהילתי, כפר)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מבני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החינוך הנמצאים ביישוב בהם מתקיימת </a:t>
            </a: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הפעילות -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מוכרים ככל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מבני ציבור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לצורך הפעלת הצהרון.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על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ידי מפעיל חיצוני – במכרז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בגני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הילדים (מאשכול 5 ומטה בהשתתפות כספית של המדינה, כל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האשכולות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מפוקחים החל מספט' 17 תשע"ח)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המועצה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האזורית היא האחראית על יישום הפעלת תכנית "ניצנים"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ביישובים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endParaRPr lang="he-IL" sz="2000" dirty="0">
              <a:solidFill>
                <a:srgbClr val="FF9900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rgbClr val="FF9900"/>
                </a:solidFill>
              </a:rPr>
              <a:t> כאשר </a:t>
            </a:r>
            <a:r>
              <a:rPr lang="he-IL" sz="2000" dirty="0">
                <a:solidFill>
                  <a:srgbClr val="FF9900"/>
                </a:solidFill>
              </a:rPr>
              <a:t>הישוב הוא המפעיל אין על המועצה חובת מכרז</a:t>
            </a:r>
          </a:p>
        </p:txBody>
      </p:sp>
    </p:spTree>
    <p:extLst>
      <p:ext uri="{BB962C8B-B14F-4D97-AF65-F5344CB8AC3E}">
        <p14:creationId xmlns:p14="http://schemas.microsoft.com/office/powerpoint/2010/main" val="126603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800601" y="710314"/>
            <a:ext cx="6553200" cy="692739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B0F0"/>
                </a:solidFill>
              </a:rPr>
              <a:t>כיצד נמדדת התוכנית?</a:t>
            </a:r>
            <a:endParaRPr lang="he-IL" b="1" dirty="0">
              <a:solidFill>
                <a:srgbClr val="00B0F0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203700" y="1050036"/>
            <a:ext cx="71501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0070C0"/>
                </a:solidFill>
              </a:rPr>
              <a:t/>
            </a:r>
            <a:br>
              <a:rPr lang="he-IL" sz="2000" dirty="0">
                <a:solidFill>
                  <a:srgbClr val="0070C0"/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"</a:t>
            </a:r>
            <a:r>
              <a:rPr lang="he-IL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סטנדרטיזציה אחידה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" תחול על התחומים: </a:t>
            </a:r>
            <a:b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חינוכי - פדגוגי </a:t>
            </a:r>
            <a:b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פיזי – מבנה וציוד, הזנה </a:t>
            </a:r>
            <a:b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כלכלי – פיקוח על המחירים ועל תשלומים לכ"א</a:t>
            </a:r>
            <a:b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ומה </a:t>
            </a:r>
            <a:r>
              <a:rPr lang="he-IL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עם הפיקוח?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המשרד הממשלתי הממונה על יישום ופיקוח התכנית הוא משרד החינוך</a:t>
            </a:r>
            <a:b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בשנת תשע"ח הפיקוח יעשה בעיקר ע"י הרכז </a:t>
            </a:r>
            <a:r>
              <a:rPr lang="he-IL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הרשותי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בהנחיית צוות ההיגוי </a:t>
            </a:r>
            <a:r>
              <a:rPr lang="he-IL" sz="20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הרשותי</a:t>
            </a:r>
            <a:endParaRPr lang="he-I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0232981" y="4095348"/>
            <a:ext cx="1120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 smtClean="0">
                <a:solidFill>
                  <a:srgbClr val="00B0F0"/>
                </a:solidFill>
              </a:rPr>
              <a:t>הזנה</a:t>
            </a:r>
            <a:endParaRPr lang="he-IL" sz="3600" dirty="0">
              <a:solidFill>
                <a:srgbClr val="00B0F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848100" y="4741679"/>
            <a:ext cx="74041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תכנית "ניצנים", כמו החוק, מחייבת ארוחת צהרים כחלק מהצהרון</a:t>
            </a:r>
          </a:p>
          <a:p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הכלל – ארוחת צהריים תסופק על ידי ספק מוכר ומאושר על ידי משרד החינוך לעניין זה.</a:t>
            </a:r>
          </a:p>
          <a:p>
            <a:r>
              <a:rPr lang="he-IL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הפיקוח על ההזנה בתכנית יחל רק בשנת תשע"ט</a:t>
            </a:r>
          </a:p>
        </p:txBody>
      </p:sp>
    </p:spTree>
    <p:extLst>
      <p:ext uri="{BB962C8B-B14F-4D97-AF65-F5344CB8AC3E}">
        <p14:creationId xmlns:p14="http://schemas.microsoft.com/office/powerpoint/2010/main" val="430387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3510206" y="1389017"/>
            <a:ext cx="793249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לתכנית "ניצנים" </a:t>
            </a:r>
            <a:r>
              <a:rPr lang="he-IL" sz="19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סטנדרט בסיסי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(המופיע ב"קול הקורא") להפעלת צהרון </a:t>
            </a:r>
          </a:p>
          <a:p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התשלום בגינו הוא 650 ₪ לחודש (מספט' 2017 עד סוף יוני 2018) עבור:</a:t>
            </a:r>
            <a:endParaRPr lang="en-US" sz="19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פעילות 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עד השעה 16:00 </a:t>
            </a:r>
            <a:endParaRPr lang="he-IL" sz="19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יחס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כ"א למספר </a:t>
            </a: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הילדים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הכשרות לצוות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חוג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העשרה </a:t>
            </a: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שבועי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הזנה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(ארוחת צהרים)</a:t>
            </a:r>
          </a:p>
          <a:p>
            <a:endParaRPr lang="he-IL" sz="19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he-IL" sz="19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מועצה/ יישוב אשר יבחר להפעיל שירותים נוספים כגון: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פעילות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בימי חופשה (עד 14 ימים בשנה)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חוגים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נוספים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תוספת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כ"א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הארכת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פעילות עד 17:00</a:t>
            </a:r>
          </a:p>
          <a:p>
            <a:r>
              <a:rPr lang="en-US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רשאית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לעשות זאת ועד </a:t>
            </a:r>
            <a:r>
              <a:rPr lang="he-IL" sz="19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לגובה מקסימאלי של 935 ₪ 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לילד לחודש, </a:t>
            </a:r>
            <a:r>
              <a:rPr lang="en-US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כלומר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285 ₪ </a:t>
            </a:r>
            <a:r>
              <a:rPr lang="he-IL" sz="19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תוספת למחיר </a:t>
            </a:r>
            <a:r>
              <a:rPr lang="he-IL" sz="1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הבסיס.</a:t>
            </a: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800601" y="710314"/>
            <a:ext cx="6553200" cy="692739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B0F0"/>
                </a:solidFill>
              </a:rPr>
              <a:t>מחיר התוכנית</a:t>
            </a:r>
            <a:endParaRPr lang="he-IL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6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991100" y="704810"/>
            <a:ext cx="6553200" cy="692739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B0F0"/>
                </a:solidFill>
              </a:rPr>
              <a:t>גביה והחזרים</a:t>
            </a:r>
            <a:endParaRPr lang="he-IL" b="1" dirty="0">
              <a:solidFill>
                <a:srgbClr val="00B0F0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136794" y="1397549"/>
            <a:ext cx="840750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התהליך: </a:t>
            </a:r>
          </a:p>
          <a:p>
            <a:endParaRPr lang="he-IL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1. המפעיל/הישוב גובה מההורים את הסכום החודשי המקסימלי המותר, בניכוי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השתתפות המדינה, על פי אשכול סוציו-אקונומי רשותי למודל הפעלת הצהרון.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he-IL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he-I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לדוגמה: </a:t>
            </a:r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935 ₪  – 300 ₪  (השתתפות המדינה באשכול סוציו 6) = </a:t>
            </a:r>
            <a:r>
              <a:rPr lang="he-IL" b="1" dirty="0" smtClean="0">
                <a:solidFill>
                  <a:srgbClr val="FF9900"/>
                </a:solidFill>
              </a:rPr>
              <a:t>635 ₪ גבית הורים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2. במידה ותעמוד המועצה בכללי הדיווח תזוכה במקדמה לתשלום שתגיע בתחילת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</a:t>
            </a:r>
            <a:r>
              <a:rPr lang="he-IL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ספט</a:t>
            </a:r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17</a:t>
            </a:r>
          </a:p>
          <a:p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3. המועצה תעביר לישוב (כמפעיל) את הסכום הכספי – ע"פ הדיווחים כמפורט ב"קול קורא"</a:t>
            </a:r>
          </a:p>
          <a:p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4. ההליך המתואר בסעיפים 1-3 יתקיים בכל החודשים הכלולים בתכנית ספט17 -יוני 18</a:t>
            </a:r>
          </a:p>
          <a:p>
            <a:r>
              <a:rPr lang="he-I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5. הדיווח על נוכחות הילדים המשתתפים בצהרונים ביישובים, במבנים בהם אין סמל מוסד, ידווחו על ידי בית הספר בו הם לומדים. </a:t>
            </a:r>
            <a:r>
              <a:rPr lang="he-IL" dirty="0" smtClean="0">
                <a:solidFill>
                  <a:srgbClr val="33CC33"/>
                </a:solidFill>
              </a:rPr>
              <a:t>(גם אם הילד לומד במוסד חינוכי שאינו במועצה. </a:t>
            </a:r>
            <a:r>
              <a:rPr lang="en-US" dirty="0" smtClean="0">
                <a:solidFill>
                  <a:srgbClr val="33CC33"/>
                </a:solidFill>
              </a:rPr>
              <a:t/>
            </a:r>
            <a:br>
              <a:rPr lang="en-US" dirty="0" smtClean="0">
                <a:solidFill>
                  <a:srgbClr val="33CC33"/>
                </a:solidFill>
              </a:rPr>
            </a:br>
            <a:r>
              <a:rPr lang="he-IL" dirty="0" smtClean="0">
                <a:solidFill>
                  <a:srgbClr val="33CC33"/>
                </a:solidFill>
              </a:rPr>
              <a:t>הכסף יועבר למוסד המדווח (בית הספר) וממנו יועבר למועצה וליישוב בו נמצא הילד בפועל הצהרון).</a:t>
            </a:r>
            <a:endParaRPr lang="he-IL" dirty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21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3688074"/>
            <a:ext cx="2900606" cy="1151404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45496"/>
            <a:ext cx="2144178" cy="2144178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991100" y="704810"/>
            <a:ext cx="6553200" cy="692739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B0F0"/>
                </a:solidFill>
              </a:rPr>
              <a:t>גביה והחזרים</a:t>
            </a:r>
            <a:endParaRPr lang="he-IL" b="1" dirty="0">
              <a:solidFill>
                <a:srgbClr val="00B0F0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510206" y="1507341"/>
            <a:ext cx="803409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תוכנית "ניצנים" לא כוללת </a:t>
            </a:r>
            <a:r>
              <a:rPr lang="he-IL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תוכניות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משלימות בחינוך החברתי: ימי שישי וחופשות.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על ישוב המפעיל תכנית משלימה, לבצע את הגביה עבור </a:t>
            </a:r>
            <a:r>
              <a:rPr lang="he-IL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שתי תכניות שונות, בשני סעיפי תשלום שונים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	עבור תכנית "ניצנים" א'-ה', כולל ארוחת צהרים, בתוספת 14 ימי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       חופשה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וע"פ המתחייב ב"קול הקורא" עד סכום של 935 ₪ עד 10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       חודשים</a:t>
            </a:r>
            <a:endParaRPr lang="he-IL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</a:t>
            </a: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עבור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תכנית חינוכית משלימה המתקיימת בימי שישי וביתר 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       החופשות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כולל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חופשת הקיץ – עד 12 חודשים</a:t>
            </a:r>
          </a:p>
          <a:p>
            <a:pPr>
              <a:buFont typeface="Wingdings" panose="05000000000000000000" pitchFamily="2" charset="2"/>
              <a:buChar char="ü"/>
            </a:pPr>
            <a:endParaRPr lang="he-IL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	ההורים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יקבלו חיוב על שני סכומים נפרדים, בשני סעיפים נפרדים</a:t>
            </a: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1. "ניצנים"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10 חודשים – עד גובה מקסימלי, בניכוי השתתפות </a:t>
            </a: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המדינה</a:t>
            </a: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he-IL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2. תכנית </a:t>
            </a:r>
            <a:r>
              <a:rPr lang="he-I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חינוכית משלימה – 12 חודשים, כולל חופשת הקיץ</a:t>
            </a:r>
          </a:p>
        </p:txBody>
      </p:sp>
    </p:spTree>
    <p:extLst>
      <p:ext uri="{BB962C8B-B14F-4D97-AF65-F5344CB8AC3E}">
        <p14:creationId xmlns:p14="http://schemas.microsoft.com/office/powerpoint/2010/main" val="4148039649"/>
      </p:ext>
    </p:extLst>
  </p:cSld>
  <p:clrMapOvr>
    <a:masterClrMapping/>
  </p:clrMapOvr>
</p:sld>
</file>

<file path=ppt/theme/theme1.xml><?xml version="1.0" encoding="utf-8"?>
<a:theme xmlns:a="http://schemas.openxmlformats.org/drawingml/2006/main" name="מסגרת ">
  <a:themeElements>
    <a:clrScheme name="גווני אפור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מסגרת 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TM03457475[[fn=מסגרת]]</Template>
  <TotalTime>4858</TotalTime>
  <Words>1094</Words>
  <Application>Microsoft Office PowerPoint</Application>
  <PresentationFormat>מסך רחב</PresentationFormat>
  <Paragraphs>169</Paragraphs>
  <Slides>12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Wingdings 2</vt:lpstr>
      <vt:lpstr>מסגרת </vt:lpstr>
      <vt:lpstr>"ניצנים" - צהרונים חברתיים </vt:lpstr>
      <vt:lpstr>החוק, הקול הקורא, תכנית "ניצנים"</vt:lpstr>
      <vt:lpstr>מהו צהרון על פי החוק:</vt:lpstr>
      <vt:lpstr>חשוב לדעת!!!</vt:lpstr>
      <vt:lpstr>החוק, הקול הקורא, תכנית "ניצנים"</vt:lpstr>
      <vt:lpstr>כיצד נמדדת התוכנית?</vt:lpstr>
      <vt:lpstr>מחיר התוכנית</vt:lpstr>
      <vt:lpstr>גביה והחזרים</vt:lpstr>
      <vt:lpstr>גביה והחזרים</vt:lpstr>
      <vt:lpstr>מפעילי התוכנית</vt:lpstr>
      <vt:lpstr>מצגת של PowerPoint</vt:lpstr>
      <vt:lpstr>תשובות לשאלות נפוצות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"ניצנים" תוכנית הצהרונים</dc:title>
  <dc:creator>Gabi Osem</dc:creator>
  <cp:lastModifiedBy>Gabi Osem</cp:lastModifiedBy>
  <cp:revision>70</cp:revision>
  <dcterms:created xsi:type="dcterms:W3CDTF">2017-07-20T17:49:21Z</dcterms:created>
  <dcterms:modified xsi:type="dcterms:W3CDTF">2017-08-10T08:17:28Z</dcterms:modified>
</cp:coreProperties>
</file>