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7" r:id="rId3"/>
    <p:sldId id="271" r:id="rId4"/>
    <p:sldId id="281" r:id="rId5"/>
    <p:sldId id="262" r:id="rId6"/>
    <p:sldId id="264" r:id="rId7"/>
    <p:sldId id="265" r:id="rId8"/>
    <p:sldId id="273" r:id="rId9"/>
    <p:sldId id="276" r:id="rId10"/>
    <p:sldId id="274" r:id="rId11"/>
    <p:sldId id="275" r:id="rId12"/>
    <p:sldId id="278" r:id="rId13"/>
    <p:sldId id="279" r:id="rId14"/>
    <p:sldId id="28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42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סגנון ביניים 4 - הדגשה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סגנון ביניים 4 - הדגשה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2742433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3416244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he-IL" smtClean="0"/>
              <a:t>לחץ כדי לערוך סגנון כותרת של תבנית בסיס</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D3F7-BFA6-48E5-B1D0-A3B0FE4613BF}" type="slidenum">
              <a:rPr lang="en-GB" smtClean="0"/>
              <a:pPr/>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0623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37032103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he-IL" smtClean="0"/>
              <a:t>לחץ כדי לערוך סגנון כותרת של תבנית בסיס</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D3F7-BFA6-48E5-B1D0-A3B0FE4613BF}" type="slidenum">
              <a:rPr lang="en-GB" smtClean="0"/>
              <a:pPr/>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9765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he-IL" smtClean="0"/>
              <a:t>לחץ כדי לערוך סגנון כותרת של תבנית בסיס</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495735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38270287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3403379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2342513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3465072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275098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573226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3889307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4097670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633832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40CCB438-CC6C-453B-92E4-01299B5BFF4C}" type="datetimeFigureOut">
              <a:rPr lang="en-GB" smtClean="0"/>
              <a:pPr/>
              <a:t>18/11/2019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FD3F7-BFA6-48E5-B1D0-A3B0FE4613BF}" type="slidenum">
              <a:rPr lang="en-GB" smtClean="0"/>
              <a:pPr/>
              <a:t>‹#›</a:t>
            </a:fld>
            <a:endParaRPr lang="en-GB"/>
          </a:p>
        </p:txBody>
      </p:sp>
    </p:spTree>
    <p:extLst>
      <p:ext uri="{BB962C8B-B14F-4D97-AF65-F5344CB8AC3E}">
        <p14:creationId xmlns:p14="http://schemas.microsoft.com/office/powerpoint/2010/main" val="351269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0CCB438-CC6C-453B-92E4-01299B5BFF4C}" type="datetimeFigureOut">
              <a:rPr lang="en-GB" smtClean="0"/>
              <a:pPr/>
              <a:t>18/11/2019</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FEFFD3F7-BFA6-48E5-B1D0-A3B0FE4613BF}" type="slidenum">
              <a:rPr lang="en-GB" smtClean="0"/>
              <a:pPr/>
              <a:t>‹#›</a:t>
            </a:fld>
            <a:endParaRPr lang="en-GB"/>
          </a:p>
        </p:txBody>
      </p:sp>
    </p:spTree>
    <p:extLst>
      <p:ext uri="{BB962C8B-B14F-4D97-AF65-F5344CB8AC3E}">
        <p14:creationId xmlns:p14="http://schemas.microsoft.com/office/powerpoint/2010/main" val="45364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ransition spd="slow">
    <p:wheel spokes="1"/>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p:cNvSpPr/>
          <p:nvPr/>
        </p:nvSpPr>
        <p:spPr>
          <a:xfrm>
            <a:off x="0" y="5127506"/>
            <a:ext cx="9144000" cy="175453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he-IL"/>
          </a:p>
        </p:txBody>
      </p:sp>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392"/>
            <a:ext cx="9144000" cy="5256584"/>
          </a:xfrm>
          <a:prstGeom prst="rect">
            <a:avLst/>
          </a:prstGeom>
        </p:spPr>
      </p:pic>
      <p:sp>
        <p:nvSpPr>
          <p:cNvPr id="2" name="Title 1"/>
          <p:cNvSpPr>
            <a:spLocks noGrp="1"/>
          </p:cNvSpPr>
          <p:nvPr>
            <p:ph type="ctrTitle"/>
          </p:nvPr>
        </p:nvSpPr>
        <p:spPr>
          <a:xfrm>
            <a:off x="1371600" y="5308084"/>
            <a:ext cx="7772400" cy="1584176"/>
          </a:xfrm>
        </p:spPr>
        <p:txBody>
          <a:bodyPr/>
          <a:lstStyle/>
          <a:p>
            <a:pPr algn="ctr" rtl="1"/>
            <a:r>
              <a:rPr lang="he-IL" sz="2800" b="1" dirty="0">
                <a:solidFill>
                  <a:schemeClr val="bg1"/>
                </a:solidFill>
                <a:latin typeface="David" panose="020E0502060401010101" pitchFamily="34" charset="-79"/>
                <a:ea typeface="+mn-ea"/>
              </a:rPr>
              <a:t>מסע י"ב </a:t>
            </a:r>
            <a:r>
              <a:rPr lang="he-IL" sz="2800" b="1" dirty="0" smtClean="0">
                <a:solidFill>
                  <a:schemeClr val="bg1"/>
                </a:solidFill>
                <a:latin typeface="David" panose="020E0502060401010101" pitchFamily="34" charset="-79"/>
                <a:ea typeface="+mn-ea"/>
              </a:rPr>
              <a:t>2019 - </a:t>
            </a:r>
            <a:r>
              <a:rPr lang="he-IL" sz="2000" b="1" dirty="0" smtClean="0">
                <a:solidFill>
                  <a:schemeClr val="bg1"/>
                </a:solidFill>
                <a:latin typeface="David" panose="020E0502060401010101" pitchFamily="34" charset="-79"/>
                <a:ea typeface="+mn-ea"/>
              </a:rPr>
              <a:t>אגף </a:t>
            </a:r>
            <a:r>
              <a:rPr lang="he-IL" sz="2000" b="1" dirty="0">
                <a:solidFill>
                  <a:schemeClr val="bg1"/>
                </a:solidFill>
                <a:latin typeface="David" panose="020E0502060401010101" pitchFamily="34" charset="-79"/>
                <a:ea typeface="+mn-ea"/>
              </a:rPr>
              <a:t>חינוך התנועה הקיבוצית</a:t>
            </a:r>
            <a:r>
              <a:rPr lang="he-IL" sz="2800" b="1" dirty="0">
                <a:solidFill>
                  <a:schemeClr val="bg1"/>
                </a:solidFill>
                <a:latin typeface="David" panose="020E0502060401010101" pitchFamily="34" charset="-79"/>
                <a:ea typeface="+mn-ea"/>
              </a:rPr>
              <a:t/>
            </a:r>
            <a:br>
              <a:rPr lang="he-IL" sz="2800" b="1" dirty="0">
                <a:solidFill>
                  <a:schemeClr val="bg1"/>
                </a:solidFill>
                <a:latin typeface="David" panose="020E0502060401010101" pitchFamily="34" charset="-79"/>
                <a:ea typeface="+mn-ea"/>
              </a:rPr>
            </a:br>
            <a:endParaRPr lang="en-GB" sz="2800" b="1" dirty="0">
              <a:solidFill>
                <a:schemeClr val="bg1"/>
              </a:solidFill>
              <a:latin typeface="David" panose="020E0502060401010101" pitchFamily="34" charset="-79"/>
              <a:ea typeface="+mn-ea"/>
            </a:endParaRPr>
          </a:p>
        </p:txBody>
      </p:sp>
      <p:pic>
        <p:nvPicPr>
          <p:cNvPr id="3" name="תמונה 2"/>
          <p:cNvPicPr>
            <a:picLocks noChangeAspect="1"/>
          </p:cNvPicPr>
          <p:nvPr/>
        </p:nvPicPr>
        <p:blipFill>
          <a:blip r:embed="rId3"/>
          <a:stretch>
            <a:fillRect/>
          </a:stretch>
        </p:blipFill>
        <p:spPr>
          <a:xfrm>
            <a:off x="467544" y="5373216"/>
            <a:ext cx="1829466" cy="1008112"/>
          </a:xfrm>
          <a:prstGeom prst="rect">
            <a:avLst/>
          </a:prstGeom>
        </p:spPr>
      </p:pic>
      <p:sp>
        <p:nvSpPr>
          <p:cNvPr id="6" name="מלבן 5"/>
          <p:cNvSpPr/>
          <p:nvPr/>
        </p:nvSpPr>
        <p:spPr>
          <a:xfrm>
            <a:off x="2987824" y="5005034"/>
            <a:ext cx="5086649" cy="1107996"/>
          </a:xfrm>
          <a:prstGeom prst="rect">
            <a:avLst/>
          </a:prstGeom>
        </p:spPr>
        <p:txBody>
          <a:bodyPr wrap="none">
            <a:spAutoFit/>
          </a:bodyPr>
          <a:lstStyle/>
          <a:p>
            <a:r>
              <a:rPr lang="he-IL" sz="6600" b="1" dirty="0">
                <a:solidFill>
                  <a:prstClr val="white"/>
                </a:solidFill>
                <a:latin typeface="David" panose="020E0502060401010101" pitchFamily="34" charset="-79"/>
                <a:ea typeface="+mj-ea"/>
                <a:cs typeface="Arial" panose="020B0604020202020204" pitchFamily="34" charset="0"/>
              </a:rPr>
              <a:t>הכנת מדריכים</a:t>
            </a:r>
            <a:endParaRPr lang="he-IL" sz="4800" dirty="0"/>
          </a:p>
        </p:txBody>
      </p:sp>
    </p:spTree>
  </p:cSld>
  <p:clrMapOvr>
    <a:masterClrMapping/>
  </p:clrMapOvr>
  <p:transition spd="slow">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80528" y="1052736"/>
            <a:ext cx="7344816" cy="1320800"/>
          </a:xfrm>
        </p:spPr>
        <p:txBody>
          <a:bodyPr>
            <a:normAutofit/>
          </a:bodyPr>
          <a:lstStyle/>
          <a:p>
            <a:pPr algn="r"/>
            <a:r>
              <a:rPr lang="he-IL" sz="2400" b="1" dirty="0"/>
              <a:t>נהלים ונורמות התנהגות למדריכים, לצוותים </a:t>
            </a:r>
            <a:r>
              <a:rPr lang="he-IL" sz="2400" b="1" dirty="0" smtClean="0"/>
              <a:t>ולבני הנוער</a:t>
            </a:r>
            <a:endParaRPr lang="en-US" sz="2400" b="1" dirty="0"/>
          </a:p>
        </p:txBody>
      </p:sp>
      <p:sp>
        <p:nvSpPr>
          <p:cNvPr id="3" name="מציין מיקום תוכן 2"/>
          <p:cNvSpPr>
            <a:spLocks noGrp="1"/>
          </p:cNvSpPr>
          <p:nvPr>
            <p:ph idx="1"/>
          </p:nvPr>
        </p:nvSpPr>
        <p:spPr>
          <a:xfrm>
            <a:off x="0" y="1844824"/>
            <a:ext cx="7632848" cy="3880773"/>
          </a:xfrm>
        </p:spPr>
        <p:txBody>
          <a:bodyPr>
            <a:normAutofit/>
          </a:bodyPr>
          <a:lstStyle/>
          <a:p>
            <a:pPr marL="342900" marR="0" lvl="0" indent="-342900" algn="r" rtl="1" fontAlgn="base">
              <a:lnSpc>
                <a:spcPct val="150000"/>
              </a:lnSpc>
              <a:spcBef>
                <a:spcPts val="0"/>
              </a:spcBef>
              <a:spcAft>
                <a:spcPts val="0"/>
              </a:spcAft>
              <a:buSzPts val="1000"/>
              <a:buFont typeface="Symbol" panose="05050102010706020507" pitchFamily="18" charset="2"/>
              <a:buChar char=""/>
              <a:tabLst>
                <a:tab pos="457200" algn="l"/>
              </a:tabLst>
            </a:pPr>
            <a:r>
              <a:rPr lang="he-IL" sz="2200" dirty="0">
                <a:solidFill>
                  <a:srgbClr val="000000"/>
                </a:solidFill>
                <a:latin typeface="Times New Roman" panose="02020603050405020304" pitchFamily="18" charset="0"/>
                <a:ea typeface="Times New Roman" panose="02020603050405020304" pitchFamily="18" charset="0"/>
                <a:cs typeface="+mj-cs"/>
              </a:rPr>
              <a:t>האירוע הוא מהלך שעוברים </a:t>
            </a:r>
            <a:r>
              <a:rPr lang="he-IL" sz="2200" b="1" dirty="0">
                <a:solidFill>
                  <a:srgbClr val="000000"/>
                </a:solidFill>
                <a:latin typeface="Times New Roman" panose="02020603050405020304" pitchFamily="18" charset="0"/>
                <a:ea typeface="Times New Roman" panose="02020603050405020304" pitchFamily="18" charset="0"/>
                <a:cs typeface="+mj-cs"/>
              </a:rPr>
              <a:t>יחד כקבוצה</a:t>
            </a:r>
            <a:r>
              <a:rPr lang="he-IL" sz="2200" dirty="0">
                <a:solidFill>
                  <a:srgbClr val="000000"/>
                </a:solidFill>
                <a:latin typeface="Times New Roman" panose="02020603050405020304" pitchFamily="18" charset="0"/>
                <a:ea typeface="Times New Roman" panose="02020603050405020304" pitchFamily="18" charset="0"/>
                <a:cs typeface="+mj-cs"/>
              </a:rPr>
              <a:t>, אין להינתק מהקבוצה ללא אישור המדריך.</a:t>
            </a:r>
            <a:endParaRPr lang="en-US" sz="2200" dirty="0">
              <a:solidFill>
                <a:srgbClr val="000000"/>
              </a:solidFill>
              <a:latin typeface="Times New Roman" panose="02020603050405020304" pitchFamily="18" charset="0"/>
              <a:ea typeface="Times New Roman" panose="02020603050405020304" pitchFamily="18" charset="0"/>
              <a:cs typeface="+mj-cs"/>
            </a:endParaRPr>
          </a:p>
          <a:p>
            <a:pPr marL="342900" marR="0" lvl="0" indent="-342900" algn="r" rtl="1" fontAlgn="base">
              <a:lnSpc>
                <a:spcPct val="150000"/>
              </a:lnSpc>
              <a:spcBef>
                <a:spcPts val="0"/>
              </a:spcBef>
              <a:spcAft>
                <a:spcPts val="0"/>
              </a:spcAft>
              <a:buSzPts val="1000"/>
              <a:buFont typeface="Symbol" panose="05050102010706020507" pitchFamily="18" charset="2"/>
              <a:buChar char=""/>
              <a:tabLst>
                <a:tab pos="457200" algn="l"/>
              </a:tabLst>
            </a:pPr>
            <a:r>
              <a:rPr lang="he-IL" sz="2200" dirty="0">
                <a:solidFill>
                  <a:srgbClr val="000000"/>
                </a:solidFill>
                <a:latin typeface="Times New Roman" panose="02020603050405020304" pitchFamily="18" charset="0"/>
                <a:ea typeface="Times New Roman" panose="02020603050405020304" pitchFamily="18" charset="0"/>
                <a:cs typeface="+mj-cs"/>
              </a:rPr>
              <a:t>תנאי להשתתפות באירוע היא מחויבות </a:t>
            </a:r>
            <a:r>
              <a:rPr lang="he-IL" sz="2200" b="1" dirty="0">
                <a:solidFill>
                  <a:srgbClr val="000000"/>
                </a:solidFill>
                <a:latin typeface="Times New Roman" panose="02020603050405020304" pitchFamily="18" charset="0"/>
                <a:ea typeface="Times New Roman" panose="02020603050405020304" pitchFamily="18" charset="0"/>
                <a:cs typeface="+mj-cs"/>
              </a:rPr>
              <a:t>להשתתפות מלאה </a:t>
            </a:r>
            <a:r>
              <a:rPr lang="he-IL" sz="2200" b="1" dirty="0" err="1">
                <a:solidFill>
                  <a:srgbClr val="000000"/>
                </a:solidFill>
                <a:latin typeface="Times New Roman" panose="02020603050405020304" pitchFamily="18" charset="0"/>
                <a:ea typeface="Times New Roman" panose="02020603050405020304" pitchFamily="18" charset="0"/>
                <a:cs typeface="+mj-cs"/>
              </a:rPr>
              <a:t>בלו"ז</a:t>
            </a:r>
            <a:r>
              <a:rPr lang="he-IL" sz="2200" b="1" dirty="0">
                <a:solidFill>
                  <a:srgbClr val="000000"/>
                </a:solidFill>
                <a:latin typeface="Times New Roman" panose="02020603050405020304" pitchFamily="18" charset="0"/>
                <a:ea typeface="Times New Roman" panose="02020603050405020304" pitchFamily="18" charset="0"/>
                <a:cs typeface="+mj-cs"/>
              </a:rPr>
              <a:t> המפעל.</a:t>
            </a:r>
            <a:endParaRPr lang="en-US" sz="2200" b="1" dirty="0">
              <a:solidFill>
                <a:srgbClr val="000000"/>
              </a:solidFill>
              <a:latin typeface="Times New Roman" panose="02020603050405020304" pitchFamily="18" charset="0"/>
              <a:ea typeface="Times New Roman" panose="02020603050405020304" pitchFamily="18" charset="0"/>
              <a:cs typeface="+mj-cs"/>
            </a:endParaRPr>
          </a:p>
          <a:p>
            <a:pPr marL="342900" marR="0" lvl="0" indent="-342900" algn="r" rtl="1" fontAlgn="base">
              <a:lnSpc>
                <a:spcPct val="150000"/>
              </a:lnSpc>
              <a:spcBef>
                <a:spcPts val="0"/>
              </a:spcBef>
              <a:spcAft>
                <a:spcPts val="0"/>
              </a:spcAft>
              <a:buSzPts val="1000"/>
              <a:buFont typeface="Symbol" panose="05050102010706020507" pitchFamily="18" charset="2"/>
              <a:buChar char=""/>
              <a:tabLst>
                <a:tab pos="457200" algn="l"/>
              </a:tabLst>
            </a:pPr>
            <a:r>
              <a:rPr lang="he-IL" sz="2200" dirty="0">
                <a:solidFill>
                  <a:srgbClr val="000000"/>
                </a:solidFill>
                <a:latin typeface="Times New Roman" panose="02020603050405020304" pitchFamily="18" charset="0"/>
                <a:ea typeface="Times New Roman" panose="02020603050405020304" pitchFamily="18" charset="0"/>
                <a:cs typeface="+mj-cs"/>
              </a:rPr>
              <a:t>אין לנהוג באלימות מילולית.</a:t>
            </a:r>
            <a:endParaRPr lang="en-US" sz="2200" dirty="0">
              <a:solidFill>
                <a:srgbClr val="000000"/>
              </a:solidFill>
              <a:latin typeface="Times New Roman" panose="02020603050405020304" pitchFamily="18" charset="0"/>
              <a:ea typeface="Times New Roman" panose="02020603050405020304" pitchFamily="18" charset="0"/>
              <a:cs typeface="+mj-cs"/>
            </a:endParaRPr>
          </a:p>
          <a:p>
            <a:pPr marL="342900" marR="0" lvl="0" indent="-342900" algn="r" rtl="1" fontAlgn="base">
              <a:lnSpc>
                <a:spcPct val="150000"/>
              </a:lnSpc>
              <a:spcBef>
                <a:spcPts val="0"/>
              </a:spcBef>
              <a:spcAft>
                <a:spcPts val="0"/>
              </a:spcAft>
              <a:buSzPts val="1000"/>
              <a:buFont typeface="Symbol" panose="05050102010706020507" pitchFamily="18" charset="2"/>
              <a:buChar char=""/>
              <a:tabLst>
                <a:tab pos="457200" algn="l"/>
              </a:tabLst>
            </a:pPr>
            <a:r>
              <a:rPr lang="he-IL" sz="2200" dirty="0">
                <a:solidFill>
                  <a:srgbClr val="000000"/>
                </a:solidFill>
                <a:latin typeface="Times New Roman" panose="02020603050405020304" pitchFamily="18" charset="0"/>
                <a:ea typeface="Times New Roman" panose="02020603050405020304" pitchFamily="18" charset="0"/>
                <a:cs typeface="+mj-cs"/>
              </a:rPr>
              <a:t>אין לנהוג בוונדליזם מכל סוג שהוא.</a:t>
            </a:r>
            <a:endParaRPr lang="en-US" sz="2200" dirty="0">
              <a:solidFill>
                <a:srgbClr val="000000"/>
              </a:solidFill>
              <a:latin typeface="Times New Roman" panose="02020603050405020304" pitchFamily="18" charset="0"/>
              <a:ea typeface="Times New Roman" panose="02020603050405020304" pitchFamily="18" charset="0"/>
              <a:cs typeface="+mj-cs"/>
            </a:endParaRPr>
          </a:p>
          <a:p>
            <a:pPr marL="342900" marR="0" lvl="0" indent="-342900" algn="r" rtl="1" fontAlgn="base">
              <a:lnSpc>
                <a:spcPct val="150000"/>
              </a:lnSpc>
              <a:spcBef>
                <a:spcPts val="0"/>
              </a:spcBef>
              <a:spcAft>
                <a:spcPts val="0"/>
              </a:spcAft>
              <a:buSzPts val="1000"/>
              <a:buFont typeface="Symbol" panose="05050102010706020507" pitchFamily="18" charset="2"/>
              <a:buChar char=""/>
              <a:tabLst>
                <a:tab pos="457200" algn="l"/>
              </a:tabLst>
            </a:pPr>
            <a:r>
              <a:rPr lang="he-IL" sz="2200" dirty="0">
                <a:solidFill>
                  <a:srgbClr val="000000"/>
                </a:solidFill>
                <a:latin typeface="Times New Roman" panose="02020603050405020304" pitchFamily="18" charset="0"/>
                <a:ea typeface="Times New Roman" panose="02020603050405020304" pitchFamily="18" charset="0"/>
                <a:cs typeface="+mj-cs"/>
              </a:rPr>
              <a:t>אין לעשן נרגילה.</a:t>
            </a:r>
            <a:endParaRPr lang="en-US" sz="2200" dirty="0">
              <a:solidFill>
                <a:srgbClr val="000000"/>
              </a:solidFill>
              <a:latin typeface="Times New Roman" panose="02020603050405020304" pitchFamily="18" charset="0"/>
              <a:ea typeface="Times New Roman" panose="02020603050405020304" pitchFamily="18" charset="0"/>
              <a:cs typeface="+mj-cs"/>
            </a:endParaRPr>
          </a:p>
          <a:p>
            <a:endParaRPr lang="en-US" dirty="0"/>
          </a:p>
        </p:txBody>
      </p:sp>
      <p:pic>
        <p:nvPicPr>
          <p:cNvPr id="4" name="תמונה 3"/>
          <p:cNvPicPr>
            <a:picLocks noChangeAspect="1"/>
          </p:cNvPicPr>
          <p:nvPr/>
        </p:nvPicPr>
        <p:blipFill>
          <a:blip r:embed="rId2"/>
          <a:stretch>
            <a:fillRect/>
          </a:stretch>
        </p:blipFill>
        <p:spPr>
          <a:xfrm>
            <a:off x="121000" y="5805264"/>
            <a:ext cx="1688738" cy="835224"/>
          </a:xfrm>
          <a:prstGeom prst="rect">
            <a:avLst/>
          </a:prstGeom>
        </p:spPr>
      </p:pic>
    </p:spTree>
    <p:extLst>
      <p:ext uri="{BB962C8B-B14F-4D97-AF65-F5344CB8AC3E}">
        <p14:creationId xmlns:p14="http://schemas.microsoft.com/office/powerpoint/2010/main" val="1741510814"/>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609600"/>
            <a:ext cx="8100391" cy="1320800"/>
          </a:xfrm>
        </p:spPr>
        <p:txBody>
          <a:bodyPr>
            <a:normAutofit/>
          </a:bodyPr>
          <a:lstStyle/>
          <a:p>
            <a:pPr algn="ctr"/>
            <a:r>
              <a:rPr lang="he-IL" sz="2800" b="1" dirty="0"/>
              <a:t>נהלים ונורמות התנהגות למדריכים, </a:t>
            </a:r>
            <a:r>
              <a:rPr lang="he-IL" sz="2800" b="1" dirty="0" smtClean="0"/>
              <a:t/>
            </a:r>
            <a:br>
              <a:rPr lang="he-IL" sz="2800" b="1" dirty="0" smtClean="0"/>
            </a:br>
            <a:r>
              <a:rPr lang="he-IL" sz="2800" b="1" dirty="0" smtClean="0"/>
              <a:t>לצוותים ולבני הנוער</a:t>
            </a:r>
            <a:endParaRPr lang="en-US" sz="2800" b="1" dirty="0"/>
          </a:p>
        </p:txBody>
      </p:sp>
      <p:sp>
        <p:nvSpPr>
          <p:cNvPr id="3" name="מציין מיקום תוכן 2"/>
          <p:cNvSpPr>
            <a:spLocks noGrp="1"/>
          </p:cNvSpPr>
          <p:nvPr>
            <p:ph idx="1"/>
          </p:nvPr>
        </p:nvSpPr>
        <p:spPr>
          <a:xfrm>
            <a:off x="733302" y="1700808"/>
            <a:ext cx="6633785" cy="4824536"/>
          </a:xfrm>
        </p:spPr>
        <p:txBody>
          <a:bodyPr>
            <a:normAutofit lnSpcReduction="10000"/>
          </a:bodyPr>
          <a:lstStyle/>
          <a:p>
            <a:pPr marR="0" lvl="0" algn="r" rtl="1" fontAlgn="base">
              <a:lnSpc>
                <a:spcPct val="150000"/>
              </a:lnSpc>
              <a:spcBef>
                <a:spcPts val="0"/>
              </a:spcBef>
              <a:spcAft>
                <a:spcPts val="0"/>
              </a:spcAft>
              <a:buSzPts val="1000"/>
              <a:buFont typeface="Wingdings" panose="05000000000000000000" pitchFamily="2" charset="2"/>
              <a:buChar char="§"/>
              <a:tabLst>
                <a:tab pos="457200" algn="l"/>
              </a:tabLst>
            </a:pPr>
            <a:r>
              <a:rPr lang="he-IL" sz="2200" b="1" dirty="0">
                <a:solidFill>
                  <a:srgbClr val="000000"/>
                </a:solidFill>
                <a:latin typeface="Arial" panose="020B0604020202020204" pitchFamily="34" charset="0"/>
                <a:ea typeface="Times New Roman" panose="02020603050405020304" pitchFamily="18" charset="0"/>
                <a:cs typeface="+mj-cs"/>
              </a:rPr>
              <a:t>חל איסור מוחלט על:, שימוש בסמים, שתיית אלכוהול, הטרדות מיניות, אלימות פיזית, .</a:t>
            </a:r>
            <a:r>
              <a:rPr lang="he-IL" sz="2200" dirty="0">
                <a:solidFill>
                  <a:srgbClr val="000000"/>
                </a:solidFill>
                <a:latin typeface="Calibri" panose="020F0502020204030204" pitchFamily="34" charset="0"/>
                <a:ea typeface="Times New Roman" panose="02020603050405020304" pitchFamily="18" charset="0"/>
                <a:cs typeface="+mj-cs"/>
              </a:rPr>
              <a:t> </a:t>
            </a:r>
            <a:r>
              <a:rPr lang="he-IL" sz="2200" b="1" dirty="0">
                <a:solidFill>
                  <a:srgbClr val="000000"/>
                </a:solidFill>
                <a:latin typeface="Arial" panose="020B0604020202020204" pitchFamily="34" charset="0"/>
                <a:ea typeface="Times New Roman" panose="02020603050405020304" pitchFamily="18" charset="0"/>
                <a:cs typeface="+mj-cs"/>
              </a:rPr>
              <a:t>אין לגנוב. כל העובר על נוהל זה יורחק מידית מהמסע.</a:t>
            </a:r>
            <a:endParaRPr lang="en-US" sz="2200" dirty="0">
              <a:solidFill>
                <a:srgbClr val="000000"/>
              </a:solidFill>
              <a:latin typeface="Calibri" panose="020F0502020204030204" pitchFamily="34" charset="0"/>
              <a:ea typeface="Calibri" panose="020F0502020204030204" pitchFamily="34" charset="0"/>
              <a:cs typeface="+mj-cs"/>
            </a:endParaRPr>
          </a:p>
          <a:p>
            <a:pPr marR="0" lvl="0" algn="r" rtl="1" fontAlgn="base">
              <a:lnSpc>
                <a:spcPct val="150000"/>
              </a:lnSpc>
              <a:spcBef>
                <a:spcPts val="0"/>
              </a:spcBef>
              <a:spcAft>
                <a:spcPts val="1000"/>
              </a:spcAft>
              <a:buSzPts val="1000"/>
              <a:buFont typeface="Wingdings" panose="05000000000000000000" pitchFamily="2" charset="2"/>
              <a:buChar char="§"/>
              <a:tabLst>
                <a:tab pos="457200" algn="l"/>
              </a:tabLst>
            </a:pPr>
            <a:r>
              <a:rPr lang="he-IL" sz="2200" b="1" dirty="0" smtClean="0">
                <a:solidFill>
                  <a:srgbClr val="000000"/>
                </a:solidFill>
                <a:latin typeface="Calibri" panose="020F0502020204030204" pitchFamily="34" charset="0"/>
                <a:ea typeface="Times New Roman" panose="02020603050405020304" pitchFamily="18" charset="0"/>
                <a:cs typeface="+mj-cs"/>
              </a:rPr>
              <a:t>יש </a:t>
            </a:r>
            <a:r>
              <a:rPr lang="he-IL" sz="2200" b="1" dirty="0">
                <a:solidFill>
                  <a:srgbClr val="000000"/>
                </a:solidFill>
                <a:latin typeface="Calibri" panose="020F0502020204030204" pitchFamily="34" charset="0"/>
                <a:ea typeface="Times New Roman" panose="02020603050405020304" pitchFamily="18" charset="0"/>
                <a:cs typeface="+mj-cs"/>
              </a:rPr>
              <a:t>לשמור על חוקי מדינת ישראל- </a:t>
            </a:r>
            <a:r>
              <a:rPr lang="he-IL" sz="2200" dirty="0">
                <a:solidFill>
                  <a:srgbClr val="000000"/>
                </a:solidFill>
                <a:latin typeface="Calibri" panose="020F0502020204030204" pitchFamily="34" charset="0"/>
                <a:ea typeface="Times New Roman" panose="02020603050405020304" pitchFamily="18" charset="0"/>
                <a:cs typeface="+mj-cs"/>
              </a:rPr>
              <a:t>מעבר על חוקים אלו יגרור הרחקה מידית ויישקל דיווח למשטרה.</a:t>
            </a:r>
            <a:endParaRPr lang="en-US" sz="2200" dirty="0">
              <a:solidFill>
                <a:srgbClr val="000000"/>
              </a:solidFill>
              <a:latin typeface="Calibri" panose="020F0502020204030204" pitchFamily="34" charset="0"/>
              <a:ea typeface="Calibri" panose="020F0502020204030204" pitchFamily="34" charset="0"/>
              <a:cs typeface="+mj-cs"/>
            </a:endParaRPr>
          </a:p>
          <a:p>
            <a:pPr algn="r" rtl="1" fontAlgn="base">
              <a:lnSpc>
                <a:spcPct val="150000"/>
              </a:lnSpc>
              <a:spcBef>
                <a:spcPts val="0"/>
              </a:spcBef>
              <a:spcAft>
                <a:spcPts val="1000"/>
              </a:spcAft>
              <a:buFont typeface="Wingdings" panose="05000000000000000000" pitchFamily="2" charset="2"/>
              <a:buChar char="§"/>
            </a:pPr>
            <a:r>
              <a:rPr lang="he-IL" sz="2200" dirty="0">
                <a:solidFill>
                  <a:srgbClr val="000000"/>
                </a:solidFill>
                <a:latin typeface="Calibri" panose="020F0502020204030204" pitchFamily="34" charset="0"/>
                <a:ea typeface="Times New Roman" panose="02020603050405020304" pitchFamily="18" charset="0"/>
                <a:cs typeface="+mj-cs"/>
              </a:rPr>
              <a:t>אי שמירה על הכללים תהווה עילה להפסקת הפעילות של </a:t>
            </a:r>
            <a:r>
              <a:rPr lang="he-IL" sz="2200" dirty="0" err="1">
                <a:solidFill>
                  <a:srgbClr val="000000"/>
                </a:solidFill>
                <a:latin typeface="Calibri" panose="020F0502020204030204" pitchFamily="34" charset="0"/>
                <a:ea typeface="Times New Roman" panose="02020603050405020304" pitchFamily="18" charset="0"/>
                <a:cs typeface="+mj-cs"/>
              </a:rPr>
              <a:t>החניכ.ה</a:t>
            </a:r>
            <a:r>
              <a:rPr lang="he-IL" sz="2200" dirty="0">
                <a:solidFill>
                  <a:srgbClr val="000000"/>
                </a:solidFill>
                <a:latin typeface="Calibri" panose="020F0502020204030204" pitchFamily="34" charset="0"/>
                <a:ea typeface="Times New Roman" panose="02020603050405020304" pitchFamily="18" charset="0"/>
                <a:cs typeface="+mj-cs"/>
              </a:rPr>
              <a:t> או של הקבוצה כולה</a:t>
            </a:r>
            <a:r>
              <a:rPr lang="he-IL" sz="2200" dirty="0" smtClean="0">
                <a:solidFill>
                  <a:srgbClr val="000000"/>
                </a:solidFill>
                <a:latin typeface="Calibri" panose="020F0502020204030204" pitchFamily="34" charset="0"/>
                <a:ea typeface="Times New Roman" panose="02020603050405020304" pitchFamily="18" charset="0"/>
                <a:cs typeface="+mj-cs"/>
              </a:rPr>
              <a:t>.</a:t>
            </a:r>
          </a:p>
          <a:p>
            <a:pPr algn="r" rtl="1" fontAlgn="base">
              <a:lnSpc>
                <a:spcPct val="150000"/>
              </a:lnSpc>
              <a:spcBef>
                <a:spcPts val="0"/>
              </a:spcBef>
              <a:spcAft>
                <a:spcPts val="1000"/>
              </a:spcAft>
              <a:buFont typeface="Wingdings" panose="05000000000000000000" pitchFamily="2" charset="2"/>
              <a:buChar char="§"/>
            </a:pPr>
            <a:r>
              <a:rPr lang="he-IL" sz="2200" b="1" dirty="0" smtClean="0">
                <a:solidFill>
                  <a:srgbClr val="000000"/>
                </a:solidFill>
                <a:latin typeface="Calibri" panose="020F0502020204030204" pitchFamily="34" charset="0"/>
                <a:ea typeface="Calibri" panose="020F0502020204030204" pitchFamily="34" charset="0"/>
                <a:cs typeface="+mj-cs"/>
              </a:rPr>
              <a:t>צמידים</a:t>
            </a:r>
            <a:r>
              <a:rPr lang="he-IL" sz="2200" dirty="0" smtClean="0">
                <a:solidFill>
                  <a:srgbClr val="000000"/>
                </a:solidFill>
                <a:latin typeface="Calibri" panose="020F0502020204030204" pitchFamily="34" charset="0"/>
                <a:ea typeface="Calibri" panose="020F0502020204030204" pitchFamily="34" charset="0"/>
                <a:cs typeface="+mj-cs"/>
              </a:rPr>
              <a:t>- </a:t>
            </a:r>
            <a:r>
              <a:rPr lang="he-IL" sz="2200" dirty="0">
                <a:solidFill>
                  <a:srgbClr val="000000"/>
                </a:solidFill>
                <a:latin typeface="Calibri" panose="020F0502020204030204" pitchFamily="34" charset="0"/>
                <a:ea typeface="Calibri" panose="020F0502020204030204" pitchFamily="34" charset="0"/>
                <a:cs typeface="+mj-cs"/>
              </a:rPr>
              <a:t>לצוותים לבני הנוער יחולקו צמידי ויש להיות איתם במהלך כל המסע.</a:t>
            </a:r>
            <a:endParaRPr lang="en-US" sz="2200" dirty="0">
              <a:latin typeface="Calibri" panose="020F0502020204030204" pitchFamily="34" charset="0"/>
              <a:ea typeface="Calibri" panose="020F0502020204030204" pitchFamily="34" charset="0"/>
              <a:cs typeface="+mj-cs"/>
            </a:endParaRPr>
          </a:p>
          <a:p>
            <a:pPr marL="228600" marR="0" algn="r" rtl="1" fontAlgn="base">
              <a:lnSpc>
                <a:spcPct val="150000"/>
              </a:lnSpc>
              <a:spcBef>
                <a:spcPts val="0"/>
              </a:spcBef>
              <a:spcAft>
                <a:spcPts val="1000"/>
              </a:spcAft>
            </a:pPr>
            <a:endParaRPr lang="he-IL" sz="2200" dirty="0" smtClean="0">
              <a:solidFill>
                <a:srgbClr val="000000"/>
              </a:solidFill>
              <a:latin typeface="Calibri" panose="020F0502020204030204" pitchFamily="34" charset="0"/>
              <a:ea typeface="Times New Roman" panose="02020603050405020304" pitchFamily="18" charset="0"/>
              <a:cs typeface="David" panose="020E0502060401010101" pitchFamily="34" charset="-79"/>
            </a:endParaRPr>
          </a:p>
          <a:p>
            <a:pPr marL="0" indent="0" algn="r" rtl="1">
              <a:lnSpc>
                <a:spcPct val="115000"/>
              </a:lnSpc>
              <a:buNone/>
            </a:pPr>
            <a:endParaRPr lang="en-US" sz="24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תמונה 3"/>
          <p:cNvPicPr>
            <a:picLocks noChangeAspect="1"/>
          </p:cNvPicPr>
          <p:nvPr/>
        </p:nvPicPr>
        <p:blipFill>
          <a:blip r:embed="rId2"/>
          <a:stretch>
            <a:fillRect/>
          </a:stretch>
        </p:blipFill>
        <p:spPr>
          <a:xfrm>
            <a:off x="121000" y="5805264"/>
            <a:ext cx="1688738" cy="835224"/>
          </a:xfrm>
          <a:prstGeom prst="rect">
            <a:avLst/>
          </a:prstGeom>
        </p:spPr>
      </p:pic>
    </p:spTree>
    <p:extLst>
      <p:ext uri="{BB962C8B-B14F-4D97-AF65-F5344CB8AC3E}">
        <p14:creationId xmlns:p14="http://schemas.microsoft.com/office/powerpoint/2010/main" val="313284488"/>
      </p:ext>
    </p:extLst>
  </p:cSld>
  <p:clrMapOvr>
    <a:masterClrMapping/>
  </p:clrMapOvr>
  <p:transition spd="slow">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09598" y="321568"/>
            <a:ext cx="6347713" cy="875184"/>
          </a:xfrm>
        </p:spPr>
        <p:txBody>
          <a:bodyPr>
            <a:normAutofit/>
          </a:bodyPr>
          <a:lstStyle/>
          <a:p>
            <a:pPr algn="ctr"/>
            <a:r>
              <a:rPr lang="he-IL" sz="3200" b="1" dirty="0" smtClean="0"/>
              <a:t>אבטחה ורפואה</a:t>
            </a:r>
            <a:endParaRPr lang="en-US" sz="3200" b="1" dirty="0"/>
          </a:p>
        </p:txBody>
      </p:sp>
      <p:sp>
        <p:nvSpPr>
          <p:cNvPr id="3" name="מציין מיקום תוכן 2"/>
          <p:cNvSpPr>
            <a:spLocks noGrp="1"/>
          </p:cNvSpPr>
          <p:nvPr>
            <p:ph idx="1"/>
          </p:nvPr>
        </p:nvSpPr>
        <p:spPr>
          <a:xfrm>
            <a:off x="255063" y="1196752"/>
            <a:ext cx="7056784" cy="4752528"/>
          </a:xfrm>
        </p:spPr>
        <p:txBody>
          <a:bodyPr>
            <a:normAutofit/>
          </a:bodyPr>
          <a:lstStyle/>
          <a:p>
            <a:pPr algn="r" rtl="1">
              <a:lnSpc>
                <a:spcPct val="150000"/>
              </a:lnSpc>
            </a:pPr>
            <a:r>
              <a:rPr lang="he-IL" sz="2000" dirty="0" smtClean="0">
                <a:cs typeface="+mj-cs"/>
              </a:rPr>
              <a:t>המסע מתואם עם משטרת ישראל, חטיבת הערבה, המועצות האזוריות, ומד"א.</a:t>
            </a:r>
          </a:p>
          <a:p>
            <a:pPr algn="r" rtl="1">
              <a:lnSpc>
                <a:spcPct val="150000"/>
              </a:lnSpc>
            </a:pPr>
            <a:r>
              <a:rPr lang="he-IL" sz="2000" dirty="0" smtClean="0">
                <a:cs typeface="+mj-cs"/>
              </a:rPr>
              <a:t>למסע יש מאבטחים חמושים בום ובלילה, רופא צמוד כל העת, אמבולנס ופרמדיק בזמן הרכיבה.</a:t>
            </a:r>
          </a:p>
          <a:p>
            <a:pPr algn="r" rtl="1">
              <a:lnSpc>
                <a:spcPct val="150000"/>
              </a:lnSpc>
            </a:pPr>
            <a:r>
              <a:rPr lang="he-IL" sz="2000" b="1" dirty="0" smtClean="0">
                <a:cs typeface="+mj-cs"/>
              </a:rPr>
              <a:t>אישור הורים- </a:t>
            </a:r>
            <a:r>
              <a:rPr lang="he-IL" sz="2000" dirty="0" smtClean="0">
                <a:cs typeface="+mj-cs"/>
              </a:rPr>
              <a:t>בקליטה יש להביא אישורי הורים לכל בני הנוער המשתתפים- כולל מעל גיל 18! מספר זוגות האופניים כמספר האישורים+ אנשי הצוות הרוכבים.</a:t>
            </a:r>
          </a:p>
          <a:p>
            <a:pPr algn="r" rtl="1">
              <a:lnSpc>
                <a:spcPct val="150000"/>
              </a:lnSpc>
            </a:pPr>
            <a:r>
              <a:rPr lang="he-IL" sz="2000" b="1" dirty="0" smtClean="0">
                <a:cs typeface="+mj-cs"/>
              </a:rPr>
              <a:t>ריכוז בעיות רפואיות- </a:t>
            </a:r>
            <a:r>
              <a:rPr lang="he-IL" sz="2000" dirty="0" smtClean="0">
                <a:cs typeface="+mj-cs"/>
              </a:rPr>
              <a:t>להגיע עם דף מודפס </a:t>
            </a:r>
            <a:r>
              <a:rPr lang="he-IL" sz="2000" dirty="0">
                <a:cs typeface="+mj-cs"/>
              </a:rPr>
              <a:t>ב</a:t>
            </a:r>
            <a:r>
              <a:rPr lang="he-IL" sz="2000" dirty="0" smtClean="0">
                <a:cs typeface="+mj-cs"/>
              </a:rPr>
              <a:t>שני עותקים- אחד אצלכם והשני יימסר לאנשי הרפואה. כולל צוות טכני ומדריכים.</a:t>
            </a:r>
          </a:p>
          <a:p>
            <a:pPr algn="r" rtl="1"/>
            <a:endParaRPr lang="he-IL" dirty="0" smtClean="0">
              <a:cs typeface="+mj-cs"/>
            </a:endParaRPr>
          </a:p>
        </p:txBody>
      </p:sp>
      <p:pic>
        <p:nvPicPr>
          <p:cNvPr id="4" name="תמונה 3"/>
          <p:cNvPicPr>
            <a:picLocks noChangeAspect="1"/>
          </p:cNvPicPr>
          <p:nvPr/>
        </p:nvPicPr>
        <p:blipFill>
          <a:blip r:embed="rId2"/>
          <a:stretch>
            <a:fillRect/>
          </a:stretch>
        </p:blipFill>
        <p:spPr>
          <a:xfrm>
            <a:off x="121000" y="5805264"/>
            <a:ext cx="1688738" cy="835224"/>
          </a:xfrm>
          <a:prstGeom prst="rect">
            <a:avLst/>
          </a:prstGeom>
        </p:spPr>
      </p:pic>
    </p:spTree>
    <p:extLst>
      <p:ext uri="{BB962C8B-B14F-4D97-AF65-F5344CB8AC3E}">
        <p14:creationId xmlns:p14="http://schemas.microsoft.com/office/powerpoint/2010/main" val="17197009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4400" b="1" dirty="0" smtClean="0"/>
              <a:t>שאלות</a:t>
            </a:r>
            <a:endParaRPr lang="en-US" sz="4400" b="1" dirty="0"/>
          </a:p>
        </p:txBody>
      </p:sp>
      <p:sp>
        <p:nvSpPr>
          <p:cNvPr id="3" name="מציין מיקום תוכן 2"/>
          <p:cNvSpPr>
            <a:spLocks noGrp="1"/>
          </p:cNvSpPr>
          <p:nvPr>
            <p:ph idx="1"/>
          </p:nvPr>
        </p:nvSpPr>
        <p:spPr/>
        <p:txBody>
          <a:bodyPr>
            <a:normAutofit/>
          </a:bodyPr>
          <a:lstStyle/>
          <a:p>
            <a:pPr marL="0" indent="0" algn="ctr">
              <a:buNone/>
            </a:pPr>
            <a:r>
              <a:rPr lang="he-IL" sz="24000" dirty="0">
                <a:solidFill>
                  <a:schemeClr val="accent1">
                    <a:lumMod val="75000"/>
                  </a:schemeClr>
                </a:solidFill>
                <a:effectLst>
                  <a:glow rad="228600">
                    <a:schemeClr val="accent1">
                      <a:satMod val="175000"/>
                      <a:alpha val="40000"/>
                    </a:schemeClr>
                  </a:glow>
                </a:effectLst>
              </a:rPr>
              <a:t>?</a:t>
            </a:r>
            <a:endParaRPr lang="en-US" sz="24000" dirty="0">
              <a:solidFill>
                <a:schemeClr val="accent1">
                  <a:lumMod val="75000"/>
                </a:schemeClr>
              </a:solidFill>
              <a:effectLst>
                <a:glow rad="228600">
                  <a:schemeClr val="accent1">
                    <a:satMod val="175000"/>
                    <a:alpha val="40000"/>
                  </a:schemeClr>
                </a:glow>
              </a:effectLst>
            </a:endParaRPr>
          </a:p>
        </p:txBody>
      </p:sp>
      <p:pic>
        <p:nvPicPr>
          <p:cNvPr id="4" name="תמונה 3"/>
          <p:cNvPicPr>
            <a:picLocks noChangeAspect="1"/>
          </p:cNvPicPr>
          <p:nvPr/>
        </p:nvPicPr>
        <p:blipFill>
          <a:blip r:embed="rId2"/>
          <a:stretch>
            <a:fillRect/>
          </a:stretch>
        </p:blipFill>
        <p:spPr>
          <a:xfrm>
            <a:off x="121000" y="5805264"/>
            <a:ext cx="1688738" cy="835224"/>
          </a:xfrm>
          <a:prstGeom prst="rect">
            <a:avLst/>
          </a:prstGeom>
        </p:spPr>
      </p:pic>
    </p:spTree>
    <p:extLst>
      <p:ext uri="{BB962C8B-B14F-4D97-AF65-F5344CB8AC3E}">
        <p14:creationId xmlns:p14="http://schemas.microsoft.com/office/powerpoint/2010/main" val="23696205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781984" y="4725144"/>
            <a:ext cx="6347713" cy="1320800"/>
          </a:xfrm>
        </p:spPr>
        <p:txBody>
          <a:bodyPr/>
          <a:lstStyle/>
          <a:p>
            <a:pPr algn="ctr"/>
            <a:r>
              <a:rPr lang="he-IL" b="1" dirty="0" smtClean="0"/>
              <a:t>בהצלחה!</a:t>
            </a:r>
            <a:endParaRPr lang="en-US" b="1" dirty="0"/>
          </a:p>
        </p:txBody>
      </p:sp>
      <p:sp>
        <p:nvSpPr>
          <p:cNvPr id="3" name="מציין מיקום תוכן 2"/>
          <p:cNvSpPr>
            <a:spLocks noGrp="1"/>
          </p:cNvSpPr>
          <p:nvPr>
            <p:ph idx="1"/>
          </p:nvPr>
        </p:nvSpPr>
        <p:spPr>
          <a:xfrm>
            <a:off x="179512" y="692696"/>
            <a:ext cx="6914729" cy="3880773"/>
          </a:xfrm>
        </p:spPr>
        <p:txBody>
          <a:bodyPr>
            <a:noAutofit/>
          </a:bodyPr>
          <a:lstStyle/>
          <a:p>
            <a:pPr marL="0" indent="0" algn="r">
              <a:buNone/>
            </a:pPr>
            <a:r>
              <a:rPr lang="he-IL" sz="3600" b="1" dirty="0" smtClean="0">
                <a:solidFill>
                  <a:srgbClr val="0070C0"/>
                </a:solidFill>
                <a:latin typeface="Guttman Yad-Brush" panose="02010401010101010101" pitchFamily="2" charset="-79"/>
                <a:cs typeface="AhlaB" pitchFamily="2" charset="-79"/>
              </a:rPr>
              <a:t>"כל שעליכם לעשות לפני יציאה למסע הוא להבין מי מבין רגליכם היא הימנית ומי השמאלית. </a:t>
            </a:r>
          </a:p>
          <a:p>
            <a:pPr marL="0" indent="0" algn="r">
              <a:buNone/>
            </a:pPr>
            <a:r>
              <a:rPr lang="he-IL" sz="3600" b="1" dirty="0" smtClean="0">
                <a:solidFill>
                  <a:srgbClr val="0070C0"/>
                </a:solidFill>
                <a:latin typeface="Guttman Yad-Brush" panose="02010401010101010101" pitchFamily="2" charset="-79"/>
                <a:cs typeface="AhlaB" pitchFamily="2" charset="-79"/>
              </a:rPr>
              <a:t>ברגע שהבנתם זאת רק צריך להחליט עם מי מהן צריך להתחיל לצעוד." </a:t>
            </a:r>
          </a:p>
          <a:p>
            <a:pPr marL="0" indent="0" algn="r">
              <a:buNone/>
            </a:pPr>
            <a:r>
              <a:rPr lang="he-IL" sz="3600" b="1" dirty="0" smtClean="0">
                <a:solidFill>
                  <a:srgbClr val="0070C0"/>
                </a:solidFill>
                <a:latin typeface="Guttman Yad-Brush" panose="02010401010101010101" pitchFamily="2" charset="-79"/>
                <a:cs typeface="AhlaB" pitchFamily="2" charset="-79"/>
              </a:rPr>
              <a:t>(פו </a:t>
            </a:r>
            <a:r>
              <a:rPr lang="he-IL" sz="3600" b="1" dirty="0" err="1" smtClean="0">
                <a:solidFill>
                  <a:srgbClr val="0070C0"/>
                </a:solidFill>
                <a:latin typeface="Guttman Yad-Brush" panose="02010401010101010101" pitchFamily="2" charset="-79"/>
                <a:cs typeface="AhlaB" pitchFamily="2" charset="-79"/>
              </a:rPr>
              <a:t>הדב</a:t>
            </a:r>
            <a:r>
              <a:rPr lang="he-IL" sz="3600" b="1" dirty="0" smtClean="0">
                <a:solidFill>
                  <a:srgbClr val="0070C0"/>
                </a:solidFill>
                <a:latin typeface="Guttman Yad-Brush" panose="02010401010101010101" pitchFamily="2" charset="-79"/>
                <a:cs typeface="AhlaB" pitchFamily="2" charset="-79"/>
              </a:rPr>
              <a:t>).</a:t>
            </a:r>
            <a:endParaRPr lang="en-US" sz="3600" b="1" dirty="0">
              <a:solidFill>
                <a:srgbClr val="0070C0"/>
              </a:solidFill>
              <a:cs typeface="AhlaB" pitchFamily="2" charset="-79"/>
            </a:endParaRPr>
          </a:p>
        </p:txBody>
      </p:sp>
      <p:pic>
        <p:nvPicPr>
          <p:cNvPr id="4" name="תמונה 3"/>
          <p:cNvPicPr>
            <a:picLocks noChangeAspect="1"/>
          </p:cNvPicPr>
          <p:nvPr/>
        </p:nvPicPr>
        <p:blipFill>
          <a:blip r:embed="rId2"/>
          <a:stretch>
            <a:fillRect/>
          </a:stretch>
        </p:blipFill>
        <p:spPr>
          <a:xfrm>
            <a:off x="121000" y="5805264"/>
            <a:ext cx="1688738" cy="835224"/>
          </a:xfrm>
          <a:prstGeom prst="rect">
            <a:avLst/>
          </a:prstGeom>
        </p:spPr>
      </p:pic>
    </p:spTree>
    <p:extLst>
      <p:ext uri="{BB962C8B-B14F-4D97-AF65-F5344CB8AC3E}">
        <p14:creationId xmlns:p14="http://schemas.microsoft.com/office/powerpoint/2010/main" val="1341705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41587" y="476672"/>
            <a:ext cx="6347713" cy="731168"/>
          </a:xfrm>
        </p:spPr>
        <p:txBody>
          <a:bodyPr>
            <a:normAutofit/>
          </a:bodyPr>
          <a:lstStyle/>
          <a:p>
            <a:pPr algn="ctr"/>
            <a:r>
              <a:rPr lang="he-IL" sz="4000" b="1" dirty="0">
                <a:solidFill>
                  <a:schemeClr val="accent1">
                    <a:lumMod val="75000"/>
                  </a:schemeClr>
                </a:solidFill>
                <a:latin typeface="David" panose="020E0502060401010101" pitchFamily="34" charset="-79"/>
                <a:ea typeface="+mn-ea"/>
              </a:rPr>
              <a:t>הגדרה של מפעל חינוכי</a:t>
            </a:r>
            <a:endParaRPr lang="en-US" sz="4000" b="1" dirty="0">
              <a:solidFill>
                <a:schemeClr val="accent1">
                  <a:lumMod val="75000"/>
                </a:schemeClr>
              </a:solidFill>
              <a:latin typeface="David" panose="020E0502060401010101" pitchFamily="34" charset="-79"/>
              <a:ea typeface="+mn-ea"/>
            </a:endParaRPr>
          </a:p>
        </p:txBody>
      </p:sp>
      <p:sp>
        <p:nvSpPr>
          <p:cNvPr id="3" name="מציין מיקום תוכן 2"/>
          <p:cNvSpPr>
            <a:spLocks noGrp="1"/>
          </p:cNvSpPr>
          <p:nvPr>
            <p:ph idx="1"/>
          </p:nvPr>
        </p:nvSpPr>
        <p:spPr>
          <a:xfrm>
            <a:off x="611851" y="1530161"/>
            <a:ext cx="6554690" cy="3880773"/>
          </a:xfrm>
        </p:spPr>
        <p:txBody>
          <a:bodyPr>
            <a:normAutofit lnSpcReduction="10000"/>
          </a:bodyPr>
          <a:lstStyle/>
          <a:p>
            <a:pPr marL="0" indent="0" algn="ctr">
              <a:lnSpc>
                <a:spcPct val="160000"/>
              </a:lnSpc>
              <a:buFont typeface="Wingdings 3" charset="2"/>
              <a:buNone/>
            </a:pPr>
            <a:r>
              <a:rPr lang="he-IL" sz="3200" b="1" dirty="0">
                <a:solidFill>
                  <a:schemeClr val="tx2"/>
                </a:solidFill>
                <a:latin typeface="David" panose="020E0502060401010101" pitchFamily="34" charset="-79"/>
                <a:cs typeface="+mj-cs"/>
              </a:rPr>
              <a:t>אירוע שיא ברצף השנתי, </a:t>
            </a:r>
            <a:r>
              <a:rPr lang="he-IL" sz="3200" b="1" dirty="0" smtClean="0">
                <a:solidFill>
                  <a:schemeClr val="tx2"/>
                </a:solidFill>
                <a:latin typeface="David" panose="020E0502060401010101" pitchFamily="34" charset="-79"/>
                <a:cs typeface="+mj-cs"/>
              </a:rPr>
              <a:t>כחלק </a:t>
            </a:r>
            <a:r>
              <a:rPr lang="he-IL" sz="3200" b="1" dirty="0">
                <a:solidFill>
                  <a:schemeClr val="tx2"/>
                </a:solidFill>
                <a:latin typeface="David" panose="020E0502060401010101" pitchFamily="34" charset="-79"/>
                <a:cs typeface="+mj-cs"/>
              </a:rPr>
              <a:t>מתהליך חינוכי המהווה תשתית עבודה.</a:t>
            </a:r>
          </a:p>
          <a:p>
            <a:pPr marL="0" indent="0" algn="ctr">
              <a:lnSpc>
                <a:spcPct val="160000"/>
              </a:lnSpc>
              <a:buNone/>
            </a:pPr>
            <a:r>
              <a:rPr lang="he-IL" sz="3200" b="1" dirty="0">
                <a:solidFill>
                  <a:schemeClr val="tx2"/>
                </a:solidFill>
                <a:latin typeface="David" panose="020E0502060401010101" pitchFamily="34" charset="-79"/>
                <a:cs typeface="+mj-cs"/>
              </a:rPr>
              <a:t>המפעל מחזק זהות </a:t>
            </a:r>
            <a:r>
              <a:rPr lang="he-IL" sz="3200" b="1" dirty="0" smtClean="0">
                <a:solidFill>
                  <a:schemeClr val="tx2"/>
                </a:solidFill>
                <a:latin typeface="David" panose="020E0502060401010101" pitchFamily="34" charset="-79"/>
                <a:cs typeface="+mj-cs"/>
              </a:rPr>
              <a:t>ושייכות, מייצר </a:t>
            </a:r>
            <a:r>
              <a:rPr lang="he-IL" sz="3200" b="1" dirty="0">
                <a:solidFill>
                  <a:schemeClr val="tx2"/>
                </a:solidFill>
                <a:latin typeface="David" panose="020E0502060401010101" pitchFamily="34" charset="-79"/>
                <a:cs typeface="+mj-cs"/>
              </a:rPr>
              <a:t>חווית הצלחה אישית</a:t>
            </a:r>
            <a:r>
              <a:rPr lang="he-IL" sz="3200" b="1" dirty="0" smtClean="0">
                <a:solidFill>
                  <a:schemeClr val="tx2"/>
                </a:solidFill>
                <a:latin typeface="David" panose="020E0502060401010101" pitchFamily="34" charset="-79"/>
                <a:cs typeface="+mj-cs"/>
              </a:rPr>
              <a:t>, קבוצתית</a:t>
            </a:r>
            <a:r>
              <a:rPr lang="he-IL" sz="3200" b="1" dirty="0" smtClean="0">
                <a:solidFill>
                  <a:schemeClr val="tx2"/>
                </a:solidFill>
                <a:latin typeface="David" panose="020E0502060401010101" pitchFamily="34" charset="-79"/>
                <a:cs typeface="+mj-cs"/>
              </a:rPr>
              <a:t>, יישובית</a:t>
            </a:r>
            <a:r>
              <a:rPr lang="he-IL" sz="3200" b="1" dirty="0">
                <a:solidFill>
                  <a:schemeClr val="tx2"/>
                </a:solidFill>
                <a:latin typeface="David" panose="020E0502060401010101" pitchFamily="34" charset="-79"/>
                <a:cs typeface="+mj-cs"/>
              </a:rPr>
              <a:t>, אזורית ואגפית.</a:t>
            </a:r>
          </a:p>
          <a:p>
            <a:endParaRPr lang="en-US" dirty="0">
              <a:solidFill>
                <a:schemeClr val="tx2"/>
              </a:solidFill>
              <a:cs typeface="+mj-cs"/>
            </a:endParaRPr>
          </a:p>
        </p:txBody>
      </p:sp>
      <p:pic>
        <p:nvPicPr>
          <p:cNvPr id="5" name="תמונה 4"/>
          <p:cNvPicPr>
            <a:picLocks noChangeAspect="1"/>
          </p:cNvPicPr>
          <p:nvPr/>
        </p:nvPicPr>
        <p:blipFill>
          <a:blip r:embed="rId2"/>
          <a:stretch>
            <a:fillRect/>
          </a:stretch>
        </p:blipFill>
        <p:spPr>
          <a:xfrm>
            <a:off x="323528" y="5733256"/>
            <a:ext cx="1688738" cy="835224"/>
          </a:xfrm>
          <a:prstGeom prst="rect">
            <a:avLst/>
          </a:prstGeom>
        </p:spPr>
      </p:pic>
    </p:spTree>
    <p:extLst>
      <p:ext uri="{BB962C8B-B14F-4D97-AF65-F5344CB8AC3E}">
        <p14:creationId xmlns:p14="http://schemas.microsoft.com/office/powerpoint/2010/main" val="1894280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544" y="476672"/>
            <a:ext cx="8534400" cy="758952"/>
          </a:xfrm>
        </p:spPr>
        <p:txBody>
          <a:bodyPr>
            <a:noAutofit/>
          </a:bodyPr>
          <a:lstStyle/>
          <a:p>
            <a:pPr algn="ctr" rtl="1"/>
            <a:r>
              <a:rPr lang="he-IL" sz="3200" b="1" dirty="0">
                <a:solidFill>
                  <a:schemeClr val="accent1">
                    <a:lumMod val="75000"/>
                  </a:schemeClr>
                </a:solidFill>
                <a:latin typeface="David" panose="020E0502060401010101" pitchFamily="34" charset="-79"/>
                <a:ea typeface="+mn-ea"/>
              </a:rPr>
              <a:t>תוכנית מסע  י"ב </a:t>
            </a:r>
            <a:br>
              <a:rPr lang="he-IL" sz="3200" b="1" dirty="0">
                <a:solidFill>
                  <a:schemeClr val="accent1">
                    <a:lumMod val="75000"/>
                  </a:schemeClr>
                </a:solidFill>
                <a:latin typeface="David" panose="020E0502060401010101" pitchFamily="34" charset="-79"/>
                <a:ea typeface="+mn-ea"/>
              </a:rPr>
            </a:br>
            <a:r>
              <a:rPr lang="he-IL" sz="3200" b="1" dirty="0">
                <a:solidFill>
                  <a:schemeClr val="accent1">
                    <a:lumMod val="75000"/>
                  </a:schemeClr>
                </a:solidFill>
                <a:latin typeface="David" panose="020E0502060401010101" pitchFamily="34" charset="-79"/>
                <a:ea typeface="+mn-ea"/>
              </a:rPr>
              <a:t>לשירות משמעותי בחברה הישראלית</a:t>
            </a:r>
            <a:r>
              <a:rPr lang="en-GB" sz="2800" b="1" dirty="0">
                <a:solidFill>
                  <a:schemeClr val="accent1">
                    <a:lumMod val="75000"/>
                  </a:schemeClr>
                </a:solidFill>
                <a:latin typeface="David" panose="020E0502060401010101" pitchFamily="34" charset="-79"/>
                <a:ea typeface="+mn-ea"/>
              </a:rPr>
              <a:t/>
            </a:r>
            <a:br>
              <a:rPr lang="en-GB" sz="2800" b="1" dirty="0">
                <a:solidFill>
                  <a:schemeClr val="accent1">
                    <a:lumMod val="75000"/>
                  </a:schemeClr>
                </a:solidFill>
                <a:latin typeface="David" panose="020E0502060401010101" pitchFamily="34" charset="-79"/>
                <a:ea typeface="+mn-ea"/>
              </a:rPr>
            </a:br>
            <a:r>
              <a:rPr lang="he-IL" sz="2800" b="1" dirty="0">
                <a:solidFill>
                  <a:schemeClr val="accent1">
                    <a:lumMod val="75000"/>
                  </a:schemeClr>
                </a:solidFill>
                <a:latin typeface="David" panose="020E0502060401010101" pitchFamily="34" charset="-79"/>
                <a:ea typeface="+mn-ea"/>
              </a:rPr>
              <a:t> ערבה תיכונה- 23-26/12/2019 </a:t>
            </a:r>
            <a:endParaRPr lang="en-GB" sz="2800" b="1" dirty="0">
              <a:solidFill>
                <a:schemeClr val="accent1">
                  <a:lumMod val="75000"/>
                </a:schemeClr>
              </a:solidFill>
              <a:latin typeface="David" panose="020E0502060401010101" pitchFamily="34" charset="-79"/>
              <a:ea typeface="+mn-ea"/>
            </a:endParaRPr>
          </a:p>
        </p:txBody>
      </p:sp>
      <p:sp>
        <p:nvSpPr>
          <p:cNvPr id="3" name="Content Placeholder 2"/>
          <p:cNvSpPr>
            <a:spLocks noGrp="1"/>
          </p:cNvSpPr>
          <p:nvPr>
            <p:ph idx="1"/>
          </p:nvPr>
        </p:nvSpPr>
        <p:spPr>
          <a:xfrm>
            <a:off x="486272" y="2348880"/>
            <a:ext cx="6912768" cy="4076722"/>
          </a:xfrm>
        </p:spPr>
        <p:txBody>
          <a:bodyPr>
            <a:normAutofit/>
          </a:bodyPr>
          <a:lstStyle/>
          <a:p>
            <a:pPr algn="r" rtl="1"/>
            <a:r>
              <a:rPr lang="he-IL" sz="2800" b="1" dirty="0">
                <a:solidFill>
                  <a:schemeClr val="accent1">
                    <a:lumMod val="75000"/>
                  </a:schemeClr>
                </a:solidFill>
                <a:latin typeface="David" panose="020E0502060401010101" pitchFamily="34" charset="-79"/>
                <a:cs typeface="+mj-cs"/>
              </a:rPr>
              <a:t>מטרות מסע י"ב</a:t>
            </a:r>
            <a:r>
              <a:rPr lang="he-IL" sz="2800" dirty="0" smtClean="0">
                <a:latin typeface="David" panose="020E0502060401010101" pitchFamily="34" charset="-79"/>
                <a:cs typeface="David" panose="020E0502060401010101" pitchFamily="34" charset="-79"/>
              </a:rPr>
              <a:t>: </a:t>
            </a:r>
            <a:endParaRPr lang="en-GB" sz="2800" dirty="0" smtClean="0">
              <a:latin typeface="David" panose="020E0502060401010101" pitchFamily="34" charset="-79"/>
              <a:cs typeface="David" panose="020E0502060401010101" pitchFamily="34" charset="-79"/>
            </a:endParaRPr>
          </a:p>
          <a:p>
            <a:pPr lvl="0" algn="r" rtl="1"/>
            <a:r>
              <a:rPr lang="he-IL" sz="2000" dirty="0">
                <a:latin typeface="David" panose="020E0502060401010101" pitchFamily="34" charset="-79"/>
                <a:cs typeface="+mj-cs"/>
              </a:rPr>
              <a:t>עידוד לשרות משמעותי לפיקוד ומנהיגות בצה"ל. ביצוע שירות לאומי לבעלי פטור רפואי מצה"ל. </a:t>
            </a:r>
            <a:endParaRPr lang="en-US" sz="2000" dirty="0">
              <a:latin typeface="David" panose="020E0502060401010101" pitchFamily="34" charset="-79"/>
              <a:cs typeface="+mj-cs"/>
            </a:endParaRPr>
          </a:p>
          <a:p>
            <a:pPr lvl="0" algn="r" rtl="1"/>
            <a:r>
              <a:rPr lang="he-IL" sz="2000" dirty="0">
                <a:latin typeface="David" panose="020E0502060401010101" pitchFamily="34" charset="-79"/>
                <a:cs typeface="+mj-cs"/>
              </a:rPr>
              <a:t>עידוד היציאה לשנת שירות – דחיית השירות הצבאי בשנה לטובת שנת התנדבות ומשימות בחינוך ובהתיישבות. </a:t>
            </a:r>
            <a:endParaRPr lang="en-US" sz="2000" dirty="0">
              <a:latin typeface="David" panose="020E0502060401010101" pitchFamily="34" charset="-79"/>
              <a:cs typeface="+mj-cs"/>
            </a:endParaRPr>
          </a:p>
          <a:p>
            <a:pPr lvl="0" algn="r" rtl="1"/>
            <a:r>
              <a:rPr lang="he-IL" sz="2000" dirty="0">
                <a:latin typeface="David" panose="020E0502060401010101" pitchFamily="34" charset="-79"/>
                <a:cs typeface="+mj-cs"/>
              </a:rPr>
              <a:t>היכרות עם חבל ארץ בלתי נודע- ערבה- גבול ירדן. </a:t>
            </a:r>
            <a:endParaRPr lang="en-US" sz="2000" dirty="0">
              <a:latin typeface="David" panose="020E0502060401010101" pitchFamily="34" charset="-79"/>
              <a:cs typeface="+mj-cs"/>
            </a:endParaRPr>
          </a:p>
          <a:p>
            <a:pPr lvl="0" algn="r" rtl="1"/>
            <a:r>
              <a:rPr lang="he-IL" sz="2000" dirty="0">
                <a:latin typeface="David" panose="020E0502060401010101" pitchFamily="34" charset="-79"/>
                <a:cs typeface="+mj-cs"/>
              </a:rPr>
              <a:t>חיבור בני הנוער והצוות החינוכי לנושאים הבוערים והמשמעותיים בחברה הישראלית כחלק מהרצף החינוכי השנתי.</a:t>
            </a:r>
            <a:endParaRPr lang="en-US" sz="2000" dirty="0">
              <a:latin typeface="David" panose="020E0502060401010101" pitchFamily="34" charset="-79"/>
              <a:cs typeface="+mj-cs"/>
            </a:endParaRPr>
          </a:p>
          <a:p>
            <a:pPr lvl="0" algn="r" rtl="1"/>
            <a:r>
              <a:rPr lang="he-IL" sz="2000" dirty="0">
                <a:latin typeface="David" panose="020E0502060401010101" pitchFamily="34" charset="-79"/>
                <a:cs typeface="+mj-cs"/>
              </a:rPr>
              <a:t>חשיפת מחזור י"ב לערכי התנועה הקיבוצית וחזונה. </a:t>
            </a:r>
            <a:endParaRPr lang="en-US" sz="2000" dirty="0">
              <a:effectLst/>
              <a:latin typeface="David" panose="020E0502060401010101" pitchFamily="34" charset="-79"/>
              <a:cs typeface="+mj-cs"/>
            </a:endParaRPr>
          </a:p>
        </p:txBody>
      </p:sp>
      <p:pic>
        <p:nvPicPr>
          <p:cNvPr id="4" name="תמונה 3"/>
          <p:cNvPicPr>
            <a:picLocks noChangeAspect="1"/>
          </p:cNvPicPr>
          <p:nvPr/>
        </p:nvPicPr>
        <p:blipFill>
          <a:blip r:embed="rId2"/>
          <a:stretch>
            <a:fillRect/>
          </a:stretch>
        </p:blipFill>
        <p:spPr>
          <a:xfrm>
            <a:off x="323528" y="5733256"/>
            <a:ext cx="1688738" cy="835224"/>
          </a:xfrm>
          <a:prstGeom prst="rect">
            <a:avLst/>
          </a:prstGeom>
        </p:spPr>
      </p:pic>
    </p:spTree>
  </p:cSld>
  <p:clrMapOvr>
    <a:masterClrMapping/>
  </p:clrMapOvr>
  <p:transition spd="slow">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11558" y="54154"/>
            <a:ext cx="6347713" cy="875184"/>
          </a:xfrm>
        </p:spPr>
        <p:txBody>
          <a:bodyPr>
            <a:normAutofit/>
          </a:bodyPr>
          <a:lstStyle/>
          <a:p>
            <a:pPr algn="ctr"/>
            <a:r>
              <a:rPr lang="he-IL" sz="4400" b="1" dirty="0">
                <a:solidFill>
                  <a:schemeClr val="accent1">
                    <a:lumMod val="75000"/>
                  </a:schemeClr>
                </a:solidFill>
                <a:latin typeface="David" panose="020E0502060401010101" pitchFamily="34" charset="-79"/>
                <a:ea typeface="+mn-ea"/>
              </a:rPr>
              <a:t>מבנה המסע</a:t>
            </a:r>
            <a:endParaRPr lang="en-US" sz="4400" b="1" dirty="0">
              <a:solidFill>
                <a:schemeClr val="accent1">
                  <a:lumMod val="75000"/>
                </a:schemeClr>
              </a:solidFill>
              <a:latin typeface="David" panose="020E0502060401010101" pitchFamily="34" charset="-79"/>
              <a:ea typeface="+mn-ea"/>
            </a:endParaRP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2488867402"/>
              </p:ext>
            </p:extLst>
          </p:nvPr>
        </p:nvGraphicFramePr>
        <p:xfrm>
          <a:off x="467544" y="889328"/>
          <a:ext cx="7056785" cy="5821680"/>
        </p:xfrm>
        <a:graphic>
          <a:graphicData uri="http://schemas.openxmlformats.org/drawingml/2006/table">
            <a:tbl>
              <a:tblPr firstRow="1" bandRow="1">
                <a:tableStyleId>{8A107856-5554-42FB-B03E-39F5DBC370BA}</a:tableStyleId>
              </a:tblPr>
              <a:tblGrid>
                <a:gridCol w="1411357">
                  <a:extLst>
                    <a:ext uri="{9D8B030D-6E8A-4147-A177-3AD203B41FA5}">
                      <a16:colId xmlns:a16="http://schemas.microsoft.com/office/drawing/2014/main" val="80818713"/>
                    </a:ext>
                  </a:extLst>
                </a:gridCol>
                <a:gridCol w="1967516">
                  <a:extLst>
                    <a:ext uri="{9D8B030D-6E8A-4147-A177-3AD203B41FA5}">
                      <a16:colId xmlns:a16="http://schemas.microsoft.com/office/drawing/2014/main" val="2022898184"/>
                    </a:ext>
                  </a:extLst>
                </a:gridCol>
                <a:gridCol w="1368152">
                  <a:extLst>
                    <a:ext uri="{9D8B030D-6E8A-4147-A177-3AD203B41FA5}">
                      <a16:colId xmlns:a16="http://schemas.microsoft.com/office/drawing/2014/main" val="4073753848"/>
                    </a:ext>
                  </a:extLst>
                </a:gridCol>
                <a:gridCol w="1368152">
                  <a:extLst>
                    <a:ext uri="{9D8B030D-6E8A-4147-A177-3AD203B41FA5}">
                      <a16:colId xmlns:a16="http://schemas.microsoft.com/office/drawing/2014/main" val="3609106005"/>
                    </a:ext>
                  </a:extLst>
                </a:gridCol>
                <a:gridCol w="941608">
                  <a:extLst>
                    <a:ext uri="{9D8B030D-6E8A-4147-A177-3AD203B41FA5}">
                      <a16:colId xmlns:a16="http://schemas.microsoft.com/office/drawing/2014/main" val="3176639188"/>
                    </a:ext>
                  </a:extLst>
                </a:gridCol>
              </a:tblGrid>
              <a:tr h="927921">
                <a:tc>
                  <a:txBody>
                    <a:bodyPr/>
                    <a:lstStyle/>
                    <a:p>
                      <a:pPr algn="ctr"/>
                      <a:r>
                        <a:rPr lang="he-IL" sz="2000" dirty="0" smtClean="0"/>
                        <a:t>חמישי</a:t>
                      </a:r>
                      <a:endParaRPr lang="en-GB" sz="2000" dirty="0">
                        <a:cs typeface="+mj-cs"/>
                      </a:endParaRPr>
                    </a:p>
                  </a:txBody>
                  <a:tcPr marL="94492" marR="94492"/>
                </a:tc>
                <a:tc>
                  <a:txBody>
                    <a:bodyPr/>
                    <a:lstStyle/>
                    <a:p>
                      <a:pPr algn="ctr" rtl="1"/>
                      <a:r>
                        <a:rPr lang="he-IL" sz="2000" dirty="0" smtClean="0"/>
                        <a:t>רביעי</a:t>
                      </a:r>
                      <a:endParaRPr lang="en-GB" sz="2000" dirty="0">
                        <a:cs typeface="+mj-cs"/>
                      </a:endParaRPr>
                    </a:p>
                  </a:txBody>
                  <a:tcPr marL="94492" marR="94492"/>
                </a:tc>
                <a:tc>
                  <a:txBody>
                    <a:bodyPr/>
                    <a:lstStyle/>
                    <a:p>
                      <a:pPr algn="ctr" rtl="1"/>
                      <a:r>
                        <a:rPr lang="he-IL" sz="2000" dirty="0" smtClean="0"/>
                        <a:t>שלישי- שירות צבאי משמעותי</a:t>
                      </a:r>
                      <a:endParaRPr lang="en-GB" sz="2000" dirty="0">
                        <a:cs typeface="+mj-cs"/>
                      </a:endParaRPr>
                    </a:p>
                  </a:txBody>
                  <a:tcPr marL="94492" marR="94492"/>
                </a:tc>
                <a:tc>
                  <a:txBody>
                    <a:bodyPr/>
                    <a:lstStyle/>
                    <a:p>
                      <a:pPr algn="ctr" rtl="1"/>
                      <a:r>
                        <a:rPr lang="he-IL" sz="2000" dirty="0" smtClean="0"/>
                        <a:t>שני- </a:t>
                      </a:r>
                    </a:p>
                    <a:p>
                      <a:pPr algn="ctr" rtl="1"/>
                      <a:r>
                        <a:rPr lang="he-IL" sz="2000" dirty="0" smtClean="0"/>
                        <a:t>חבל ארץ</a:t>
                      </a:r>
                      <a:endParaRPr lang="en-GB" sz="2000" dirty="0">
                        <a:cs typeface="+mj-cs"/>
                      </a:endParaRPr>
                    </a:p>
                  </a:txBody>
                  <a:tcPr marL="94492" marR="94492"/>
                </a:tc>
                <a:tc>
                  <a:txBody>
                    <a:bodyPr/>
                    <a:lstStyle/>
                    <a:p>
                      <a:pPr algn="ctr" rtl="1"/>
                      <a:endParaRPr lang="en-GB" sz="1600" dirty="0"/>
                    </a:p>
                  </a:txBody>
                  <a:tcPr marL="94492" marR="94492"/>
                </a:tc>
                <a:extLst>
                  <a:ext uri="{0D108BD9-81ED-4DB2-BD59-A6C34878D82A}">
                    <a16:rowId xmlns:a16="http://schemas.microsoft.com/office/drawing/2014/main" val="2167209396"/>
                  </a:ext>
                </a:extLst>
              </a:tr>
              <a:tr h="1477801">
                <a:tc>
                  <a:txBody>
                    <a:bodyPr/>
                    <a:lstStyle/>
                    <a:p>
                      <a:pPr algn="ctr" rtl="1"/>
                      <a:r>
                        <a:rPr lang="he-IL" sz="2000" dirty="0" smtClean="0"/>
                        <a:t>קיפול</a:t>
                      </a:r>
                      <a:r>
                        <a:rPr lang="he-IL" sz="2000" baseline="0" dirty="0" smtClean="0"/>
                        <a:t> מחנה</a:t>
                      </a:r>
                    </a:p>
                    <a:p>
                      <a:pPr algn="ctr" rtl="1"/>
                      <a:r>
                        <a:rPr lang="he-IL" sz="2000" baseline="0" dirty="0" smtClean="0"/>
                        <a:t>ויציאה מוקדמת לבה"ד 1</a:t>
                      </a:r>
                      <a:endParaRPr lang="en-GB" sz="2000" dirty="0">
                        <a:cs typeface="+mj-cs"/>
                      </a:endParaRPr>
                    </a:p>
                  </a:txBody>
                  <a:tcPr marL="94492" marR="94492"/>
                </a:tc>
                <a:tc>
                  <a:txBody>
                    <a:bodyPr/>
                    <a:lstStyle/>
                    <a:p>
                      <a:pPr algn="ctr" rtl="1"/>
                      <a:r>
                        <a:rPr lang="he-IL" sz="2000" dirty="0" smtClean="0"/>
                        <a:t>רכיבה</a:t>
                      </a:r>
                      <a:r>
                        <a:rPr lang="he-IL" sz="2000" baseline="0" dirty="0" smtClean="0"/>
                        <a:t> על דרך השלום- מפגש עם ש"שינים במאגר עידן</a:t>
                      </a:r>
                      <a:endParaRPr lang="en-GB" sz="2000" b="1" dirty="0">
                        <a:cs typeface="+mj-cs"/>
                      </a:endParaRPr>
                    </a:p>
                  </a:txBody>
                  <a:tcPr marL="94492" marR="94492"/>
                </a:tc>
                <a:tc>
                  <a:txBody>
                    <a:bodyPr/>
                    <a:lstStyle/>
                    <a:p>
                      <a:pPr algn="ctr" rtl="1"/>
                      <a:r>
                        <a:rPr lang="he-IL" sz="2000" dirty="0" smtClean="0"/>
                        <a:t>דרך השלום מעין יהב לחצבה</a:t>
                      </a:r>
                      <a:endParaRPr lang="en-GB" sz="2000" dirty="0">
                        <a:cs typeface="+mj-cs"/>
                      </a:endParaRPr>
                    </a:p>
                  </a:txBody>
                  <a:tcPr marL="94492" marR="94492"/>
                </a:tc>
                <a:tc>
                  <a:txBody>
                    <a:bodyPr/>
                    <a:lstStyle/>
                    <a:p>
                      <a:pPr algn="ctr" rtl="1"/>
                      <a:r>
                        <a:rPr lang="he-IL" sz="2000" dirty="0" smtClean="0"/>
                        <a:t>תחנות חינוכיות וחלוקת אופנים בספיר</a:t>
                      </a:r>
                      <a:endParaRPr lang="en-GB" sz="2000" dirty="0">
                        <a:cs typeface="+mj-cs"/>
                      </a:endParaRPr>
                    </a:p>
                  </a:txBody>
                  <a:tcPr marL="94492" marR="94492"/>
                </a:tc>
                <a:tc>
                  <a:txBody>
                    <a:bodyPr/>
                    <a:lstStyle/>
                    <a:p>
                      <a:pPr algn="ctr" rtl="1"/>
                      <a:r>
                        <a:rPr lang="he-IL" sz="1600" dirty="0" smtClean="0"/>
                        <a:t>בקר</a:t>
                      </a:r>
                      <a:endParaRPr lang="en-GB" sz="1600" b="1" dirty="0"/>
                    </a:p>
                  </a:txBody>
                  <a:tcPr marL="94492" marR="94492"/>
                </a:tc>
                <a:extLst>
                  <a:ext uri="{0D108BD9-81ED-4DB2-BD59-A6C34878D82A}">
                    <a16:rowId xmlns:a16="http://schemas.microsoft.com/office/drawing/2014/main" val="632035428"/>
                  </a:ext>
                </a:extLst>
              </a:tr>
              <a:tr h="1202861">
                <a:tc>
                  <a:txBody>
                    <a:bodyPr/>
                    <a:lstStyle/>
                    <a:p>
                      <a:pPr algn="ctr" rtl="1"/>
                      <a:r>
                        <a:rPr lang="he-IL" sz="2000" dirty="0" smtClean="0"/>
                        <a:t>בה"ד 1- שיחות עם קצינים וצוערים טקס סיום</a:t>
                      </a:r>
                      <a:endParaRPr lang="en-GB" sz="2000" dirty="0">
                        <a:cs typeface="+mj-cs"/>
                      </a:endParaRPr>
                    </a:p>
                  </a:txBody>
                  <a:tcPr marL="94492" marR="94492"/>
                </a:tc>
                <a:tc>
                  <a:txBody>
                    <a:bodyPr/>
                    <a:lstStyle/>
                    <a:p>
                      <a:pPr algn="ctr" rtl="1"/>
                      <a:r>
                        <a:rPr lang="he-IL" sz="2000" dirty="0" smtClean="0"/>
                        <a:t>נח"ל</a:t>
                      </a:r>
                      <a:r>
                        <a:rPr lang="he-IL" sz="2000" baseline="0" dirty="0" smtClean="0"/>
                        <a:t> ערבה</a:t>
                      </a:r>
                      <a:endParaRPr lang="he-IL" sz="2000" baseline="0" dirty="0" smtClean="0">
                        <a:cs typeface="+mj-cs"/>
                      </a:endParaRPr>
                    </a:p>
                  </a:txBody>
                  <a:tcPr marL="94492" marR="94492"/>
                </a:tc>
                <a:tc>
                  <a:txBody>
                    <a:bodyPr/>
                    <a:lstStyle/>
                    <a:p>
                      <a:pPr algn="ctr" rtl="1"/>
                      <a:r>
                        <a:rPr lang="he-IL" sz="2000" dirty="0" smtClean="0"/>
                        <a:t>מפגש עם חיילים במצפה השלום</a:t>
                      </a:r>
                      <a:endParaRPr lang="en-GB" sz="2000" b="1" dirty="0">
                        <a:cs typeface="+mj-cs"/>
                      </a:endParaRPr>
                    </a:p>
                  </a:txBody>
                  <a:tcPr marL="94492" marR="94492"/>
                </a:tc>
                <a:tc>
                  <a:txBody>
                    <a:bodyPr/>
                    <a:lstStyle/>
                    <a:p>
                      <a:pPr algn="ctr" rtl="1"/>
                      <a:r>
                        <a:rPr lang="he-IL" sz="2000" dirty="0" smtClean="0"/>
                        <a:t>רכיבה דרך פארק הפסלים על</a:t>
                      </a:r>
                      <a:r>
                        <a:rPr lang="he-IL" sz="2000" baseline="0" dirty="0" smtClean="0"/>
                        <a:t> ציר הגבול לעין יהב</a:t>
                      </a:r>
                      <a:endParaRPr lang="en-GB" sz="2000" dirty="0">
                        <a:cs typeface="+mj-cs"/>
                      </a:endParaRPr>
                    </a:p>
                  </a:txBody>
                  <a:tcPr marL="94492" marR="94492"/>
                </a:tc>
                <a:tc>
                  <a:txBody>
                    <a:bodyPr/>
                    <a:lstStyle/>
                    <a:p>
                      <a:pPr algn="ctr" rtl="1"/>
                      <a:r>
                        <a:rPr lang="he-IL" sz="1600" dirty="0" smtClean="0"/>
                        <a:t>צהרים</a:t>
                      </a:r>
                      <a:endParaRPr lang="en-GB" sz="1600" b="1" dirty="0"/>
                    </a:p>
                  </a:txBody>
                  <a:tcPr marL="94492" marR="94492"/>
                </a:tc>
                <a:extLst>
                  <a:ext uri="{0D108BD9-81ED-4DB2-BD59-A6C34878D82A}">
                    <a16:rowId xmlns:a16="http://schemas.microsoft.com/office/drawing/2014/main" val="2891292108"/>
                  </a:ext>
                </a:extLst>
              </a:tr>
              <a:tr h="927921">
                <a:tc>
                  <a:txBody>
                    <a:bodyPr/>
                    <a:lstStyle/>
                    <a:p>
                      <a:pPr algn="ctr" rtl="1"/>
                      <a:r>
                        <a:rPr lang="he-IL" sz="2000" dirty="0" smtClean="0"/>
                        <a:t>הגעה הביתה</a:t>
                      </a:r>
                      <a:endParaRPr lang="en-GB" sz="2000" dirty="0">
                        <a:cs typeface="+mj-cs"/>
                      </a:endParaRPr>
                    </a:p>
                  </a:txBody>
                  <a:tcPr marL="94492" marR="94492"/>
                </a:tc>
                <a:tc>
                  <a:txBody>
                    <a:bodyPr/>
                    <a:lstStyle/>
                    <a:p>
                      <a:pPr algn="ctr" rtl="1"/>
                      <a:r>
                        <a:rPr lang="he-IL" sz="2000" dirty="0" smtClean="0"/>
                        <a:t>חניון לילה נאות הכיכר</a:t>
                      </a:r>
                    </a:p>
                    <a:p>
                      <a:pPr marL="0" marR="0" lvl="0" indent="0" algn="ctr" defTabSz="457200" rtl="1" eaLnBrk="1" fontAlgn="auto" latinLnBrk="0" hangingPunct="1">
                        <a:lnSpc>
                          <a:spcPct val="100000"/>
                        </a:lnSpc>
                        <a:spcBef>
                          <a:spcPts val="0"/>
                        </a:spcBef>
                        <a:spcAft>
                          <a:spcPts val="0"/>
                        </a:spcAft>
                        <a:buClrTx/>
                        <a:buSzTx/>
                        <a:buFontTx/>
                        <a:buNone/>
                        <a:tabLst/>
                        <a:defRPr/>
                      </a:pPr>
                      <a:r>
                        <a:rPr kumimoji="0" lang="he-IL" sz="1800" u="none" strike="noStrike" kern="1200" cap="none" spc="0" normalizeH="0" baseline="0" noProof="0" dirty="0" smtClean="0">
                          <a:ln>
                            <a:noFill/>
                          </a:ln>
                          <a:effectLst/>
                          <a:uLnTx/>
                          <a:uFillTx/>
                        </a:rPr>
                        <a:t>הדלקת נרות </a:t>
                      </a:r>
                      <a:endParaRPr kumimoji="0" lang="en-GB" sz="1800" u="none" strike="noStrike" kern="1200" cap="none" spc="0" normalizeH="0" baseline="0" noProof="0" dirty="0" smtClean="0">
                        <a:ln>
                          <a:noFill/>
                        </a:ln>
                        <a:effectLst/>
                        <a:uLnTx/>
                        <a:uFillTx/>
                      </a:endParaRPr>
                    </a:p>
                    <a:p>
                      <a:pPr algn="ctr" rtl="1"/>
                      <a:endParaRPr lang="en-GB" sz="2000" dirty="0">
                        <a:cs typeface="+mj-cs"/>
                      </a:endParaRPr>
                    </a:p>
                  </a:txBody>
                  <a:tcPr marL="94492" marR="94492"/>
                </a:tc>
                <a:tc>
                  <a:txBody>
                    <a:bodyPr/>
                    <a:lstStyle/>
                    <a:p>
                      <a:pPr algn="ctr" rtl="1"/>
                      <a:r>
                        <a:rPr lang="he-IL" sz="2000" dirty="0" smtClean="0"/>
                        <a:t>חניון לילה עידן 1- </a:t>
                      </a:r>
                      <a:r>
                        <a:rPr lang="he-IL" sz="1800" dirty="0" smtClean="0"/>
                        <a:t>הדלקת נרות ומסיבה</a:t>
                      </a:r>
                      <a:endParaRPr lang="en-GB" sz="1800" dirty="0">
                        <a:cs typeface="+mj-cs"/>
                      </a:endParaRPr>
                    </a:p>
                  </a:txBody>
                  <a:tcPr marL="94492" marR="94492"/>
                </a:tc>
                <a:tc>
                  <a:txBody>
                    <a:bodyPr/>
                    <a:lstStyle/>
                    <a:p>
                      <a:pPr algn="ctr" rtl="1"/>
                      <a:r>
                        <a:rPr lang="he-IL" sz="2000" dirty="0" smtClean="0"/>
                        <a:t>חניון עין יהב- </a:t>
                      </a:r>
                      <a:r>
                        <a:rPr lang="he-IL" sz="1800" dirty="0" smtClean="0"/>
                        <a:t>הדלקת</a:t>
                      </a:r>
                      <a:r>
                        <a:rPr lang="he-IL" sz="1800" baseline="0" dirty="0" smtClean="0"/>
                        <a:t> נרות </a:t>
                      </a:r>
                      <a:endParaRPr lang="en-GB" sz="1800" dirty="0">
                        <a:cs typeface="+mj-cs"/>
                      </a:endParaRPr>
                    </a:p>
                  </a:txBody>
                  <a:tcPr marL="94492" marR="94492"/>
                </a:tc>
                <a:tc>
                  <a:txBody>
                    <a:bodyPr/>
                    <a:lstStyle/>
                    <a:p>
                      <a:pPr algn="ctr" rtl="1"/>
                      <a:r>
                        <a:rPr lang="he-IL" sz="1600" dirty="0" smtClean="0"/>
                        <a:t>ערב</a:t>
                      </a:r>
                      <a:endParaRPr lang="en-GB" sz="1600" b="1" dirty="0"/>
                    </a:p>
                  </a:txBody>
                  <a:tcPr marL="94492" marR="94492"/>
                </a:tc>
                <a:extLst>
                  <a:ext uri="{0D108BD9-81ED-4DB2-BD59-A6C34878D82A}">
                    <a16:rowId xmlns:a16="http://schemas.microsoft.com/office/drawing/2014/main" val="289116211"/>
                  </a:ext>
                </a:extLst>
              </a:tr>
            </a:tbl>
          </a:graphicData>
        </a:graphic>
      </p:graphicFrame>
      <p:pic>
        <p:nvPicPr>
          <p:cNvPr id="5" name="תמונה 4"/>
          <p:cNvPicPr>
            <a:picLocks noChangeAspect="1"/>
          </p:cNvPicPr>
          <p:nvPr/>
        </p:nvPicPr>
        <p:blipFill>
          <a:blip r:embed="rId2"/>
          <a:stretch>
            <a:fillRect/>
          </a:stretch>
        </p:blipFill>
        <p:spPr>
          <a:xfrm>
            <a:off x="7680859" y="297944"/>
            <a:ext cx="1221065" cy="603920"/>
          </a:xfrm>
          <a:prstGeom prst="rect">
            <a:avLst/>
          </a:prstGeom>
        </p:spPr>
      </p:pic>
    </p:spTree>
    <p:extLst>
      <p:ext uri="{BB962C8B-B14F-4D97-AF65-F5344CB8AC3E}">
        <p14:creationId xmlns:p14="http://schemas.microsoft.com/office/powerpoint/2010/main" val="4184274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3200" b="1" dirty="0">
                <a:solidFill>
                  <a:schemeClr val="accent1">
                    <a:lumMod val="75000"/>
                  </a:schemeClr>
                </a:solidFill>
                <a:latin typeface="David" panose="020E0502060401010101" pitchFamily="34" charset="-79"/>
                <a:ea typeface="+mn-ea"/>
              </a:rPr>
              <a:t>צוות המסע</a:t>
            </a:r>
          </a:p>
        </p:txBody>
      </p:sp>
      <p:sp>
        <p:nvSpPr>
          <p:cNvPr id="3" name="Content Placeholder 2"/>
          <p:cNvSpPr>
            <a:spLocks noGrp="1"/>
          </p:cNvSpPr>
          <p:nvPr>
            <p:ph idx="1"/>
          </p:nvPr>
        </p:nvSpPr>
        <p:spPr>
          <a:xfrm>
            <a:off x="609599" y="1340768"/>
            <a:ext cx="6347714" cy="5112568"/>
          </a:xfrm>
        </p:spPr>
        <p:txBody>
          <a:bodyPr>
            <a:normAutofit fontScale="85000" lnSpcReduction="20000"/>
          </a:bodyPr>
          <a:lstStyle/>
          <a:p>
            <a:pPr lvl="1" algn="ctr" rtl="1">
              <a:buNone/>
            </a:pPr>
            <a:r>
              <a:rPr lang="he-IL" sz="3100" b="1" u="sng" dirty="0" smtClean="0">
                <a:latin typeface="David" panose="020E0502060401010101" pitchFamily="34" charset="-79"/>
                <a:cs typeface="+mj-cs"/>
              </a:rPr>
              <a:t>מנהל המסע- אורי פלד נקש</a:t>
            </a:r>
          </a:p>
          <a:p>
            <a:pPr lvl="1" algn="r" rtl="1">
              <a:buNone/>
            </a:pPr>
            <a:r>
              <a:rPr lang="he-IL" sz="3100" b="1" dirty="0" smtClean="0">
                <a:latin typeface="David" panose="020E0502060401010101" pitchFamily="34" charset="-79"/>
                <a:cs typeface="+mj-cs"/>
              </a:rPr>
              <a:t>רכז טכני </a:t>
            </a:r>
            <a:r>
              <a:rPr lang="he-IL" sz="3100" dirty="0" smtClean="0">
                <a:latin typeface="David" panose="020E0502060401010101" pitchFamily="34" charset="-79"/>
                <a:cs typeface="+mj-cs"/>
              </a:rPr>
              <a:t>- גיא </a:t>
            </a:r>
            <a:r>
              <a:rPr lang="he-IL" sz="3100" dirty="0" err="1" smtClean="0">
                <a:latin typeface="David" panose="020E0502060401010101" pitchFamily="34" charset="-79"/>
                <a:cs typeface="+mj-cs"/>
              </a:rPr>
              <a:t>גרסול</a:t>
            </a:r>
            <a:endParaRPr lang="he-IL" sz="3100" dirty="0" smtClean="0">
              <a:latin typeface="David" panose="020E0502060401010101" pitchFamily="34" charset="-79"/>
              <a:cs typeface="+mj-cs"/>
            </a:endParaRPr>
          </a:p>
          <a:p>
            <a:pPr lvl="1" algn="r" rtl="1">
              <a:buNone/>
            </a:pPr>
            <a:r>
              <a:rPr lang="he-IL" sz="3100" dirty="0" smtClean="0">
                <a:latin typeface="David" panose="020E0502060401010101" pitchFamily="34" charset="-79"/>
                <a:cs typeface="+mj-cs"/>
              </a:rPr>
              <a:t>פרט וניהול- דבי </a:t>
            </a:r>
            <a:r>
              <a:rPr lang="he-IL" sz="3100" dirty="0" err="1" smtClean="0">
                <a:latin typeface="David" panose="020E0502060401010101" pitchFamily="34" charset="-79"/>
                <a:cs typeface="+mj-cs"/>
              </a:rPr>
              <a:t>ברא"ס</a:t>
            </a:r>
            <a:endParaRPr lang="he-IL" sz="3100" dirty="0" smtClean="0">
              <a:latin typeface="David" panose="020E0502060401010101" pitchFamily="34" charset="-79"/>
              <a:cs typeface="+mj-cs"/>
            </a:endParaRPr>
          </a:p>
          <a:p>
            <a:pPr lvl="1" algn="r" rtl="1">
              <a:buNone/>
            </a:pPr>
            <a:r>
              <a:rPr lang="he-IL" sz="3100" b="1" dirty="0" smtClean="0">
                <a:latin typeface="David" panose="020E0502060401010101" pitchFamily="34" charset="-79"/>
                <a:cs typeface="+mj-cs"/>
              </a:rPr>
              <a:t>רכזת הדרכה </a:t>
            </a:r>
            <a:r>
              <a:rPr lang="he-IL" sz="3100" dirty="0" smtClean="0">
                <a:latin typeface="David" panose="020E0502060401010101" pitchFamily="34" charset="-79"/>
                <a:cs typeface="+mj-cs"/>
              </a:rPr>
              <a:t>– עפרי בשן</a:t>
            </a:r>
          </a:p>
          <a:p>
            <a:pPr lvl="1" algn="r" rtl="1">
              <a:buNone/>
            </a:pPr>
            <a:r>
              <a:rPr lang="he-IL" sz="3100" b="1" dirty="0" err="1" smtClean="0">
                <a:latin typeface="David" panose="020E0502060401010101" pitchFamily="34" charset="-79"/>
                <a:cs typeface="+mj-cs"/>
              </a:rPr>
              <a:t>ראשראשים</a:t>
            </a:r>
            <a:r>
              <a:rPr lang="he-IL" sz="3100" b="1" dirty="0" smtClean="0">
                <a:latin typeface="David" panose="020E0502060401010101" pitchFamily="34" charset="-79"/>
                <a:cs typeface="+mj-cs"/>
              </a:rPr>
              <a:t> 1- לירז וחן</a:t>
            </a:r>
          </a:p>
          <a:p>
            <a:pPr lvl="1" algn="r" rtl="1">
              <a:buNone/>
            </a:pPr>
            <a:r>
              <a:rPr lang="he-IL" sz="3100" b="1" dirty="0" err="1" smtClean="0">
                <a:latin typeface="David" panose="020E0502060401010101" pitchFamily="34" charset="-79"/>
                <a:cs typeface="+mj-cs"/>
              </a:rPr>
              <a:t>ראשראשים</a:t>
            </a:r>
            <a:r>
              <a:rPr lang="he-IL" sz="3100" b="1" dirty="0" smtClean="0">
                <a:latin typeface="David" panose="020E0502060401010101" pitchFamily="34" charset="-79"/>
                <a:cs typeface="+mj-cs"/>
              </a:rPr>
              <a:t> 2- גלי ודגן</a:t>
            </a:r>
          </a:p>
          <a:p>
            <a:pPr lvl="1" algn="r" rtl="1">
              <a:buNone/>
            </a:pPr>
            <a:r>
              <a:rPr lang="he-IL" sz="3100" b="1" dirty="0" err="1" smtClean="0">
                <a:latin typeface="David" panose="020E0502060401010101" pitchFamily="34" charset="-79"/>
                <a:cs typeface="+mj-cs"/>
              </a:rPr>
              <a:t>ראשראשים</a:t>
            </a:r>
            <a:r>
              <a:rPr lang="he-IL" sz="3100" b="1" dirty="0" smtClean="0">
                <a:latin typeface="David" panose="020E0502060401010101" pitchFamily="34" charset="-79"/>
                <a:cs typeface="+mj-cs"/>
              </a:rPr>
              <a:t> 3- רון ועופר</a:t>
            </a:r>
          </a:p>
          <a:p>
            <a:pPr lvl="1" algn="r" rtl="1">
              <a:buNone/>
            </a:pPr>
            <a:r>
              <a:rPr lang="he-IL" sz="3100" b="1" dirty="0" err="1" smtClean="0">
                <a:latin typeface="David" panose="020E0502060401010101" pitchFamily="34" charset="-79"/>
                <a:cs typeface="+mj-cs"/>
              </a:rPr>
              <a:t>ראשראשים</a:t>
            </a:r>
            <a:r>
              <a:rPr lang="he-IL" sz="3100" b="1" dirty="0" smtClean="0">
                <a:latin typeface="David" panose="020E0502060401010101" pitchFamily="34" charset="-79"/>
                <a:cs typeface="+mj-cs"/>
              </a:rPr>
              <a:t> 4- רז ועפרי</a:t>
            </a:r>
          </a:p>
          <a:p>
            <a:pPr lvl="1" algn="r" rtl="1">
              <a:buNone/>
            </a:pPr>
            <a:r>
              <a:rPr lang="he-IL" sz="3100" dirty="0" smtClean="0">
                <a:latin typeface="David" panose="020E0502060401010101" pitchFamily="34" charset="-79"/>
                <a:cs typeface="+mj-cs"/>
              </a:rPr>
              <a:t>מחלקת ביטחון- נוקי ומוריה</a:t>
            </a:r>
          </a:p>
          <a:p>
            <a:pPr lvl="1" algn="r" rtl="1">
              <a:buNone/>
            </a:pPr>
            <a:r>
              <a:rPr lang="he-IL" sz="3100" dirty="0" smtClean="0">
                <a:latin typeface="David" panose="020E0502060401010101" pitchFamily="34" charset="-79"/>
                <a:cs typeface="+mj-cs"/>
              </a:rPr>
              <a:t>אחראית רפואה- מרב ניב</a:t>
            </a:r>
          </a:p>
          <a:p>
            <a:pPr lvl="1" algn="r" rtl="1">
              <a:buNone/>
            </a:pPr>
            <a:r>
              <a:rPr lang="he-IL" sz="3100" dirty="0" smtClean="0">
                <a:latin typeface="David" panose="020E0502060401010101" pitchFamily="34" charset="-79"/>
                <a:cs typeface="+mj-cs"/>
              </a:rPr>
              <a:t>אבטחה וניהול חניונים- דותן אטקינס</a:t>
            </a:r>
          </a:p>
          <a:p>
            <a:pPr lvl="1" algn="r" rtl="1">
              <a:buNone/>
            </a:pPr>
            <a:endParaRPr lang="he-IL" dirty="0" smtClean="0"/>
          </a:p>
          <a:p>
            <a:pPr lvl="1" algn="r" rtl="1"/>
            <a:endParaRPr lang="he-IL" dirty="0"/>
          </a:p>
        </p:txBody>
      </p:sp>
      <p:pic>
        <p:nvPicPr>
          <p:cNvPr id="4" name="תמונה 3"/>
          <p:cNvPicPr>
            <a:picLocks noChangeAspect="1"/>
          </p:cNvPicPr>
          <p:nvPr/>
        </p:nvPicPr>
        <p:blipFill>
          <a:blip r:embed="rId2"/>
          <a:stretch>
            <a:fillRect/>
          </a:stretch>
        </p:blipFill>
        <p:spPr>
          <a:xfrm>
            <a:off x="107504" y="5877272"/>
            <a:ext cx="1688738" cy="835224"/>
          </a:xfrm>
          <a:prstGeom prst="rect">
            <a:avLst/>
          </a:prstGeom>
        </p:spPr>
      </p:pic>
    </p:spTree>
  </p:cSld>
  <p:clrMapOvr>
    <a:masterClrMapping/>
  </p:clrMapOvr>
  <p:transition spd="slow">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6347713" cy="1320800"/>
          </a:xfrm>
        </p:spPr>
        <p:txBody>
          <a:bodyPr/>
          <a:lstStyle/>
          <a:p>
            <a:pPr algn="ctr"/>
            <a:r>
              <a:rPr lang="he-IL" sz="3200" b="1" dirty="0">
                <a:solidFill>
                  <a:schemeClr val="accent1">
                    <a:lumMod val="75000"/>
                  </a:schemeClr>
                </a:solidFill>
                <a:latin typeface="David" panose="020E0502060401010101" pitchFamily="34" charset="-79"/>
                <a:ea typeface="+mn-ea"/>
              </a:rPr>
              <a:t>הגדרת תפקיד </a:t>
            </a:r>
            <a:r>
              <a:rPr lang="he-IL" sz="3200" b="1" dirty="0" smtClean="0">
                <a:solidFill>
                  <a:schemeClr val="accent1">
                    <a:lumMod val="75000"/>
                  </a:schemeClr>
                </a:solidFill>
                <a:latin typeface="David" panose="020E0502060401010101" pitchFamily="34" charset="-79"/>
                <a:ea typeface="+mn-ea"/>
              </a:rPr>
              <a:t>הראשראש </a:t>
            </a:r>
            <a:r>
              <a:rPr lang="he-IL" b="1" dirty="0" smtClean="0"/>
              <a:t>-</a:t>
            </a:r>
            <a:endParaRPr lang="en-GB" dirty="0"/>
          </a:p>
        </p:txBody>
      </p:sp>
      <p:sp>
        <p:nvSpPr>
          <p:cNvPr id="3" name="Content Placeholder 2"/>
          <p:cNvSpPr>
            <a:spLocks noGrp="1"/>
          </p:cNvSpPr>
          <p:nvPr>
            <p:ph idx="1"/>
          </p:nvPr>
        </p:nvSpPr>
        <p:spPr>
          <a:xfrm>
            <a:off x="113008" y="980728"/>
            <a:ext cx="7200800" cy="5328592"/>
          </a:xfrm>
        </p:spPr>
        <p:txBody>
          <a:bodyPr>
            <a:normAutofit fontScale="92500" lnSpcReduction="10000"/>
          </a:bodyPr>
          <a:lstStyle/>
          <a:p>
            <a:pPr algn="r" rtl="1">
              <a:buNone/>
            </a:pPr>
            <a:r>
              <a:rPr lang="he-IL" sz="2400" b="1" dirty="0" smtClean="0">
                <a:cs typeface="+mj-cs"/>
              </a:rPr>
              <a:t>     תפקיד הבא לתת מענה משמעותי לקשר בין צוות "מסע יב" לבין המדריכים בשטח. לאפשר זמינות גבוהה יותר עבור המדריכים בהיערכות בכל שלבי המפעל החינוכי.                                                                                     אנו מחלקים את הגדרת התפקיד והציפיות לשלושה חלקים</a:t>
            </a:r>
            <a:r>
              <a:rPr lang="he-IL" sz="2000" dirty="0" smtClean="0">
                <a:cs typeface="+mj-cs"/>
              </a:rPr>
              <a:t>:</a:t>
            </a:r>
            <a:endParaRPr lang="en-GB" sz="2000" dirty="0" smtClean="0">
              <a:cs typeface="+mj-cs"/>
            </a:endParaRPr>
          </a:p>
          <a:p>
            <a:pPr algn="r" rtl="1">
              <a:buNone/>
            </a:pPr>
            <a:r>
              <a:rPr lang="he-IL" sz="2200" b="1" dirty="0" err="1" smtClean="0">
                <a:cs typeface="+mj-cs"/>
              </a:rPr>
              <a:t>מההכנת</a:t>
            </a:r>
            <a:r>
              <a:rPr lang="he-IL" sz="2200" b="1" dirty="0" smtClean="0">
                <a:cs typeface="+mj-cs"/>
              </a:rPr>
              <a:t> המדריכים ועד למסע </a:t>
            </a:r>
            <a:r>
              <a:rPr lang="he-IL" sz="2000" dirty="0" smtClean="0">
                <a:cs typeface="+mj-cs"/>
              </a:rPr>
              <a:t>- </a:t>
            </a:r>
            <a:endParaRPr lang="en-GB" sz="2000" dirty="0" smtClean="0">
              <a:cs typeface="+mj-cs"/>
            </a:endParaRPr>
          </a:p>
          <a:p>
            <a:pPr lvl="0" algn="r" rtl="1"/>
            <a:r>
              <a:rPr lang="he-IL" sz="2000" dirty="0" smtClean="0">
                <a:cs typeface="+mj-cs"/>
              </a:rPr>
              <a:t>ליווי וכתובת לשאלות ארגוניות וסוגיות חינוכיות.</a:t>
            </a:r>
            <a:endParaRPr lang="en-GB" sz="2000" dirty="0" smtClean="0">
              <a:cs typeface="+mj-cs"/>
            </a:endParaRPr>
          </a:p>
          <a:p>
            <a:pPr lvl="0" algn="r" rtl="1"/>
            <a:r>
              <a:rPr lang="he-IL" sz="2000" dirty="0" smtClean="0">
                <a:cs typeface="+mj-cs"/>
              </a:rPr>
              <a:t>ייעוץ וליווי לקבוצות חדשות.</a:t>
            </a:r>
            <a:endParaRPr lang="en-GB" sz="2000" dirty="0" smtClean="0">
              <a:cs typeface="+mj-cs"/>
            </a:endParaRPr>
          </a:p>
          <a:p>
            <a:pPr algn="r" rtl="1">
              <a:buNone/>
            </a:pPr>
            <a:r>
              <a:rPr lang="he-IL" sz="2200" b="1" dirty="0">
                <a:cs typeface="+mj-cs"/>
              </a:rPr>
              <a:t>במהלך המסע </a:t>
            </a:r>
            <a:r>
              <a:rPr lang="he-IL" sz="2000" dirty="0" smtClean="0">
                <a:cs typeface="+mj-cs"/>
              </a:rPr>
              <a:t>-</a:t>
            </a:r>
            <a:endParaRPr lang="en-GB" sz="2000" dirty="0" smtClean="0">
              <a:cs typeface="+mj-cs"/>
            </a:endParaRPr>
          </a:p>
          <a:p>
            <a:pPr lvl="0" algn="r" rtl="1"/>
            <a:r>
              <a:rPr lang="he-IL" sz="2000" dirty="0" smtClean="0">
                <a:cs typeface="+mj-cs"/>
              </a:rPr>
              <a:t>קשר ישיר בין צוות המסע לכל מדריך ומדריך.</a:t>
            </a:r>
            <a:endParaRPr lang="en-GB" sz="2000" dirty="0" smtClean="0">
              <a:cs typeface="+mj-cs"/>
            </a:endParaRPr>
          </a:p>
          <a:p>
            <a:pPr lvl="0" algn="r" rtl="1"/>
            <a:r>
              <a:rPr lang="he-IL" sz="2000" dirty="0" smtClean="0">
                <a:cs typeface="+mj-cs"/>
              </a:rPr>
              <a:t>כתובת ומענה חינוכי.</a:t>
            </a:r>
            <a:endParaRPr lang="en-GB" sz="2000" dirty="0" smtClean="0">
              <a:cs typeface="+mj-cs"/>
            </a:endParaRPr>
          </a:p>
          <a:p>
            <a:pPr lvl="0" algn="r" rtl="1"/>
            <a:r>
              <a:rPr lang="he-IL" sz="2000" dirty="0" smtClean="0">
                <a:cs typeface="+mj-cs"/>
              </a:rPr>
              <a:t>שיחות מדריכים כל ערב לסיכום יום ותדרוך ליום המחרת.</a:t>
            </a:r>
            <a:endParaRPr lang="en-GB" sz="2000" dirty="0" smtClean="0">
              <a:cs typeface="+mj-cs"/>
            </a:endParaRPr>
          </a:p>
          <a:p>
            <a:pPr lvl="0" algn="r" rtl="1"/>
            <a:r>
              <a:rPr lang="he-IL" sz="2000" dirty="0" smtClean="0">
                <a:cs typeface="+mj-cs"/>
              </a:rPr>
              <a:t>חלוקה גאוגרפית עד כמה שניתן של חניוני הלילה.</a:t>
            </a:r>
            <a:endParaRPr lang="en-GB" sz="2000" dirty="0" smtClean="0">
              <a:cs typeface="+mj-cs"/>
            </a:endParaRPr>
          </a:p>
          <a:p>
            <a:pPr algn="r" rtl="1">
              <a:buNone/>
            </a:pPr>
            <a:r>
              <a:rPr lang="he-IL" sz="2200" b="1" dirty="0">
                <a:cs typeface="+mj-cs"/>
              </a:rPr>
              <a:t>לאחר </a:t>
            </a:r>
            <a:r>
              <a:rPr lang="he-IL" sz="2200" b="1" dirty="0" smtClean="0">
                <a:cs typeface="+mj-cs"/>
              </a:rPr>
              <a:t>המסע </a:t>
            </a:r>
            <a:r>
              <a:rPr lang="he-IL" sz="2000" dirty="0" smtClean="0">
                <a:cs typeface="+mj-cs"/>
              </a:rPr>
              <a:t>– </a:t>
            </a:r>
            <a:endParaRPr lang="en-GB" sz="2000" dirty="0" smtClean="0">
              <a:cs typeface="+mj-cs"/>
            </a:endParaRPr>
          </a:p>
          <a:p>
            <a:pPr lvl="0" algn="r" rtl="1"/>
            <a:r>
              <a:rPr lang="he-IL" sz="2000" dirty="0" smtClean="0">
                <a:cs typeface="+mj-cs"/>
              </a:rPr>
              <a:t>משובים וסיכום</a:t>
            </a:r>
            <a:endParaRPr lang="en-GB" sz="2000" dirty="0" smtClean="0">
              <a:cs typeface="+mj-cs"/>
            </a:endParaRPr>
          </a:p>
          <a:p>
            <a:pPr algn="r" rtl="1">
              <a:buNone/>
            </a:pPr>
            <a:endParaRPr lang="en-GB" dirty="0"/>
          </a:p>
        </p:txBody>
      </p:sp>
      <p:pic>
        <p:nvPicPr>
          <p:cNvPr id="4" name="תמונה 3"/>
          <p:cNvPicPr>
            <a:picLocks noChangeAspect="1"/>
          </p:cNvPicPr>
          <p:nvPr/>
        </p:nvPicPr>
        <p:blipFill>
          <a:blip r:embed="rId2"/>
          <a:stretch>
            <a:fillRect/>
          </a:stretch>
        </p:blipFill>
        <p:spPr>
          <a:xfrm>
            <a:off x="121000" y="5805264"/>
            <a:ext cx="1688738" cy="835224"/>
          </a:xfrm>
          <a:prstGeom prst="rect">
            <a:avLst/>
          </a:prstGeom>
        </p:spPr>
      </p:pic>
    </p:spTree>
  </p:cSld>
  <p:clrMapOvr>
    <a:masterClrMapping/>
  </p:clrMapOvr>
  <p:transition spd="slow">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404664"/>
            <a:ext cx="6347713" cy="720080"/>
          </a:xfrm>
        </p:spPr>
        <p:txBody>
          <a:bodyPr>
            <a:normAutofit/>
          </a:bodyPr>
          <a:lstStyle/>
          <a:p>
            <a:pPr algn="ctr"/>
            <a:r>
              <a:rPr lang="he-IL" sz="3200" b="1" dirty="0">
                <a:solidFill>
                  <a:schemeClr val="accent1">
                    <a:lumMod val="75000"/>
                  </a:schemeClr>
                </a:solidFill>
                <a:latin typeface="David" panose="020E0502060401010101" pitchFamily="34" charset="-79"/>
                <a:ea typeface="+mn-ea"/>
              </a:rPr>
              <a:t>בטיחות  וניקיון</a:t>
            </a:r>
            <a:endParaRPr lang="en-GB" sz="3200" b="1" dirty="0">
              <a:solidFill>
                <a:schemeClr val="accent1">
                  <a:lumMod val="75000"/>
                </a:schemeClr>
              </a:solidFill>
              <a:latin typeface="David" panose="020E0502060401010101" pitchFamily="34" charset="-79"/>
              <a:ea typeface="+mn-ea"/>
            </a:endParaRPr>
          </a:p>
        </p:txBody>
      </p:sp>
      <p:sp>
        <p:nvSpPr>
          <p:cNvPr id="3" name="Content Placeholder 2"/>
          <p:cNvSpPr>
            <a:spLocks noGrp="1"/>
          </p:cNvSpPr>
          <p:nvPr>
            <p:ph idx="1"/>
          </p:nvPr>
        </p:nvSpPr>
        <p:spPr>
          <a:xfrm>
            <a:off x="251520" y="1124744"/>
            <a:ext cx="7113992" cy="5330952"/>
          </a:xfrm>
        </p:spPr>
        <p:txBody>
          <a:bodyPr>
            <a:normAutofit fontScale="55000" lnSpcReduction="20000"/>
          </a:bodyPr>
          <a:lstStyle/>
          <a:p>
            <a:pPr lvl="0" algn="r" rtl="1"/>
            <a:r>
              <a:rPr lang="he-IL" sz="3400" dirty="0" smtClean="0">
                <a:cs typeface="+mj-cs"/>
              </a:rPr>
              <a:t>כל קבוצה חייבת לודא </a:t>
            </a:r>
            <a:r>
              <a:rPr lang="he-IL" sz="3400" b="1" u="sng" dirty="0" smtClean="0">
                <a:cs typeface="+mj-cs"/>
              </a:rPr>
              <a:t>בטיחות ציוד הבישול </a:t>
            </a:r>
            <a:r>
              <a:rPr lang="he-IL" sz="3400" dirty="0" smtClean="0">
                <a:cs typeface="+mj-cs"/>
              </a:rPr>
              <a:t>שלה ובכלל זה </a:t>
            </a:r>
            <a:r>
              <a:rPr lang="he-IL" sz="3400" dirty="0" err="1" smtClean="0">
                <a:cs typeface="+mj-cs"/>
              </a:rPr>
              <a:t>לודא</a:t>
            </a:r>
            <a:r>
              <a:rPr lang="he-IL" sz="3400" dirty="0" smtClean="0">
                <a:cs typeface="+mj-cs"/>
              </a:rPr>
              <a:t>                            </a:t>
            </a:r>
            <a:r>
              <a:rPr lang="he-IL" sz="3400" b="1" u="sng" dirty="0" smtClean="0">
                <a:cs typeface="+mj-cs"/>
              </a:rPr>
              <a:t>צנרת גז תקינה הכוללת וסט</a:t>
            </a:r>
            <a:r>
              <a:rPr lang="he-IL" sz="3400" b="1" u="sng" dirty="0">
                <a:cs typeface="+mj-cs"/>
              </a:rPr>
              <a:t> </a:t>
            </a:r>
            <a:r>
              <a:rPr lang="he-IL" sz="3400" b="1" u="sng" dirty="0" smtClean="0">
                <a:cs typeface="+mj-cs"/>
              </a:rPr>
              <a:t>ואישור תקינות על ידי בודק</a:t>
            </a:r>
            <a:r>
              <a:rPr lang="he-IL" sz="3400" dirty="0" smtClean="0">
                <a:cs typeface="+mj-cs"/>
              </a:rPr>
              <a:t>.</a:t>
            </a:r>
            <a:endParaRPr lang="en-GB" sz="3400" dirty="0" smtClean="0">
              <a:cs typeface="+mj-cs"/>
            </a:endParaRPr>
          </a:p>
          <a:p>
            <a:pPr lvl="0" algn="r" rtl="1"/>
            <a:r>
              <a:rPr lang="he-IL" sz="3400" b="1" u="sng" dirty="0" smtClean="0">
                <a:cs typeface="+mj-cs"/>
              </a:rPr>
              <a:t>גנרטורים</a:t>
            </a:r>
            <a:r>
              <a:rPr lang="he-IL" sz="3400" dirty="0" smtClean="0">
                <a:cs typeface="+mj-cs"/>
              </a:rPr>
              <a:t>: יופעלו במרחק בטיחות של מעל 20 מטר מכל קבוצה אחרת, תוך עמידה על הקרקע, הג'ריקן רחוק יותר משלושה מטרים מהגנרטור הפועל. תקינות הכבל המאריך חייבת להיבחן על ידי איש מקצוע לפני היציאה למסע. </a:t>
            </a:r>
            <a:r>
              <a:rPr lang="he-IL" sz="3400" b="1" dirty="0" smtClean="0">
                <a:cs typeface="+mj-cs"/>
              </a:rPr>
              <a:t>אין לעשות שימוש בציוד שנראה פגום.</a:t>
            </a:r>
            <a:endParaRPr lang="en-GB" sz="3400" dirty="0" smtClean="0">
              <a:cs typeface="+mj-cs"/>
            </a:endParaRPr>
          </a:p>
          <a:p>
            <a:pPr lvl="0" algn="r" rtl="1"/>
            <a:r>
              <a:rPr lang="he-IL" sz="3400" dirty="0" smtClean="0">
                <a:cs typeface="+mj-cs"/>
              </a:rPr>
              <a:t>כל קבוצה מחויבת להביא עמה </a:t>
            </a:r>
            <a:r>
              <a:rPr lang="he-IL" sz="3400" b="1" u="sng" dirty="0" smtClean="0">
                <a:cs typeface="+mj-cs"/>
              </a:rPr>
              <a:t>מטף כיבוי </a:t>
            </a:r>
            <a:r>
              <a:rPr lang="he-IL" sz="3400" dirty="0" smtClean="0">
                <a:cs typeface="+mj-cs"/>
              </a:rPr>
              <a:t>שיעמוד בצמידות לעמדת הבישול במהלך הערבים</a:t>
            </a:r>
            <a:r>
              <a:rPr lang="ar-SA" sz="3400" dirty="0" smtClean="0">
                <a:cs typeface="+mj-cs"/>
              </a:rPr>
              <a:t>.</a:t>
            </a:r>
            <a:endParaRPr lang="en-GB" sz="3400" dirty="0" smtClean="0">
              <a:cs typeface="+mj-cs"/>
            </a:endParaRPr>
          </a:p>
          <a:p>
            <a:pPr lvl="0" algn="r" rtl="1"/>
            <a:r>
              <a:rPr lang="he-IL" sz="3400" dirty="0" smtClean="0">
                <a:cs typeface="+mj-cs"/>
              </a:rPr>
              <a:t>כל מדריך חייב שברשותו יהיו </a:t>
            </a:r>
            <a:r>
              <a:rPr lang="he-IL" sz="3400" b="1" u="sng" dirty="0" smtClean="0">
                <a:cs typeface="+mj-cs"/>
              </a:rPr>
              <a:t>רשימות שמיות של כלל המשתתפים </a:t>
            </a:r>
            <a:r>
              <a:rPr lang="he-IL" sz="3400" dirty="0" smtClean="0">
                <a:cs typeface="+mj-cs"/>
              </a:rPr>
              <a:t>בקבוצתו הכוללית את הפרטים הבאים</a:t>
            </a:r>
            <a:r>
              <a:rPr lang="ar-SA" sz="3400" dirty="0" smtClean="0">
                <a:cs typeface="+mj-cs"/>
              </a:rPr>
              <a:t>. </a:t>
            </a:r>
            <a:r>
              <a:rPr lang="he-IL" sz="3400" dirty="0" smtClean="0">
                <a:cs typeface="+mj-cs"/>
              </a:rPr>
              <a:t>שם</a:t>
            </a:r>
            <a:r>
              <a:rPr lang="ar-SA" sz="3400" dirty="0" smtClean="0">
                <a:cs typeface="+mj-cs"/>
              </a:rPr>
              <a:t>, </a:t>
            </a:r>
            <a:r>
              <a:rPr lang="he-IL" sz="3400" dirty="0" smtClean="0">
                <a:cs typeface="+mj-cs"/>
              </a:rPr>
              <a:t>ת</a:t>
            </a:r>
            <a:r>
              <a:rPr lang="ar-SA" sz="3400" dirty="0" smtClean="0">
                <a:cs typeface="+mj-cs"/>
              </a:rPr>
              <a:t>"</a:t>
            </a:r>
            <a:r>
              <a:rPr lang="he-IL" sz="3400" dirty="0" smtClean="0">
                <a:cs typeface="+mj-cs"/>
              </a:rPr>
              <a:t>ז</a:t>
            </a:r>
            <a:r>
              <a:rPr lang="ar-SA" sz="3400" dirty="0" smtClean="0">
                <a:cs typeface="+mj-cs"/>
              </a:rPr>
              <a:t>, </a:t>
            </a:r>
            <a:r>
              <a:rPr lang="he-IL" sz="3400" dirty="0" smtClean="0">
                <a:cs typeface="+mj-cs"/>
              </a:rPr>
              <a:t>כתובת מדויקת</a:t>
            </a:r>
            <a:r>
              <a:rPr lang="ar-SA" sz="3400" dirty="0" smtClean="0">
                <a:cs typeface="+mj-cs"/>
              </a:rPr>
              <a:t>, </a:t>
            </a:r>
            <a:r>
              <a:rPr lang="he-IL" sz="3400" dirty="0" smtClean="0">
                <a:cs typeface="+mj-cs"/>
              </a:rPr>
              <a:t>טלפון בבית</a:t>
            </a:r>
            <a:r>
              <a:rPr lang="ar-SA" sz="3400" dirty="0" smtClean="0">
                <a:cs typeface="+mj-cs"/>
              </a:rPr>
              <a:t>,</a:t>
            </a:r>
            <a:r>
              <a:rPr lang="he-IL" sz="3400" dirty="0" smtClean="0">
                <a:cs typeface="+mj-cs"/>
              </a:rPr>
              <a:t> טלפון של קרוב משפחה</a:t>
            </a:r>
            <a:r>
              <a:rPr lang="ar-SA" sz="3400" dirty="0" smtClean="0">
                <a:cs typeface="+mj-cs"/>
              </a:rPr>
              <a:t>, </a:t>
            </a:r>
            <a:endParaRPr lang="he-IL" sz="3400" dirty="0" smtClean="0">
              <a:cs typeface="+mj-cs"/>
            </a:endParaRPr>
          </a:p>
          <a:p>
            <a:pPr lvl="0" algn="r" rtl="1"/>
            <a:r>
              <a:rPr lang="he-IL" sz="3400" dirty="0" smtClean="0">
                <a:cs typeface="+mj-cs"/>
              </a:rPr>
              <a:t>כל מדריך חייב שיהיו ברשותו </a:t>
            </a:r>
            <a:r>
              <a:rPr lang="he-IL" sz="3400" b="1" u="sng" dirty="0" smtClean="0">
                <a:cs typeface="+mj-cs"/>
              </a:rPr>
              <a:t>רשימת רגישות לתרופות </a:t>
            </a:r>
            <a:r>
              <a:rPr lang="he-IL" sz="3400" dirty="0" smtClean="0">
                <a:cs typeface="+mj-cs"/>
              </a:rPr>
              <a:t>כלשהן וה</a:t>
            </a:r>
            <a:r>
              <a:rPr lang="he-IL" sz="3500" b="1" u="sng" dirty="0" smtClean="0">
                <a:cs typeface="+mj-cs"/>
              </a:rPr>
              <a:t>שתייכות </a:t>
            </a:r>
            <a:r>
              <a:rPr lang="he-IL" sz="3500" b="1" u="sng" dirty="0">
                <a:cs typeface="+mj-cs"/>
              </a:rPr>
              <a:t>לקופת חולים</a:t>
            </a:r>
            <a:r>
              <a:rPr lang="he-IL" sz="3400" dirty="0" smtClean="0">
                <a:cs typeface="+mj-cs"/>
              </a:rPr>
              <a:t>.</a:t>
            </a:r>
            <a:endParaRPr lang="en-GB" sz="3400" dirty="0" smtClean="0">
              <a:cs typeface="+mj-cs"/>
            </a:endParaRPr>
          </a:p>
          <a:p>
            <a:pPr lvl="0" algn="r" rtl="1"/>
            <a:r>
              <a:rPr lang="he-IL" sz="3400" dirty="0" smtClean="0">
                <a:cs typeface="+mj-cs"/>
              </a:rPr>
              <a:t>על כל מדריך לוודא שלמשתתפים יש מספיק </a:t>
            </a:r>
            <a:r>
              <a:rPr lang="he-IL" sz="3400" b="1" u="sng" dirty="0" smtClean="0">
                <a:cs typeface="+mj-cs"/>
              </a:rPr>
              <a:t>כלים לנשיאת מים במהלך יום הרכיבה</a:t>
            </a:r>
            <a:r>
              <a:rPr lang="ar-SA" sz="3400" b="1" u="sng" dirty="0" smtClean="0">
                <a:cs typeface="+mj-cs"/>
              </a:rPr>
              <a:t>.</a:t>
            </a:r>
            <a:endParaRPr lang="en-GB" sz="3400" b="1" u="sng" dirty="0" smtClean="0">
              <a:cs typeface="+mj-cs"/>
            </a:endParaRPr>
          </a:p>
          <a:p>
            <a:pPr lvl="0" algn="r" rtl="1"/>
            <a:r>
              <a:rPr lang="he-IL" sz="3400" b="1" u="sng" dirty="0" smtClean="0">
                <a:cs typeface="+mj-cs"/>
              </a:rPr>
              <a:t>אין להדליק גזיות</a:t>
            </a:r>
            <a:r>
              <a:rPr lang="ar-SA" sz="3400" b="1" u="sng" dirty="0" smtClean="0">
                <a:cs typeface="+mj-cs"/>
              </a:rPr>
              <a:t>, </a:t>
            </a:r>
            <a:r>
              <a:rPr lang="he-IL" sz="3400" b="1" u="sng" dirty="0" smtClean="0">
                <a:cs typeface="+mj-cs"/>
              </a:rPr>
              <a:t>מצתים או כל אש אחרת בתוך האוהלים</a:t>
            </a:r>
            <a:r>
              <a:rPr lang="ar-SA" sz="3400" dirty="0" smtClean="0">
                <a:cs typeface="+mj-cs"/>
              </a:rPr>
              <a:t>, </a:t>
            </a:r>
            <a:r>
              <a:rPr lang="he-IL" sz="3400" dirty="0" smtClean="0">
                <a:cs typeface="+mj-cs"/>
              </a:rPr>
              <a:t>יש לחדד נוהל זה בכדי למנוע הצתה של אוהל או שקי שינה</a:t>
            </a:r>
            <a:r>
              <a:rPr lang="ar-SA" sz="3400" dirty="0" smtClean="0">
                <a:cs typeface="+mj-cs"/>
              </a:rPr>
              <a:t>.</a:t>
            </a:r>
            <a:endParaRPr lang="en-GB" sz="3400" dirty="0" smtClean="0">
              <a:cs typeface="+mj-cs"/>
            </a:endParaRPr>
          </a:p>
          <a:p>
            <a:pPr algn="r" rtl="1">
              <a:buNone/>
            </a:pPr>
            <a:endParaRPr lang="en-GB" dirty="0"/>
          </a:p>
        </p:txBody>
      </p:sp>
      <p:pic>
        <p:nvPicPr>
          <p:cNvPr id="4" name="תמונה 3"/>
          <p:cNvPicPr>
            <a:picLocks noChangeAspect="1"/>
          </p:cNvPicPr>
          <p:nvPr/>
        </p:nvPicPr>
        <p:blipFill>
          <a:blip r:embed="rId2"/>
          <a:stretch>
            <a:fillRect/>
          </a:stretch>
        </p:blipFill>
        <p:spPr>
          <a:xfrm>
            <a:off x="121000" y="5805264"/>
            <a:ext cx="1688738" cy="835224"/>
          </a:xfrm>
          <a:prstGeom prst="rect">
            <a:avLst/>
          </a:prstGeom>
        </p:spPr>
      </p:pic>
    </p:spTree>
  </p:cSld>
  <p:clrMapOvr>
    <a:masterClrMapping/>
  </p:clrMapOvr>
  <p:transition spd="slow">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1900" dirty="0">
                <a:solidFill>
                  <a:schemeClr val="tx1">
                    <a:lumMod val="75000"/>
                    <a:lumOff val="25000"/>
                  </a:schemeClr>
                </a:solidFill>
                <a:latin typeface="+mn-lt"/>
                <a:ea typeface="+mn-ea"/>
              </a:rPr>
              <a:t>נהיגה ורכבים</a:t>
            </a:r>
            <a:endParaRPr lang="en-US" sz="1900" dirty="0">
              <a:solidFill>
                <a:schemeClr val="tx1">
                  <a:lumMod val="75000"/>
                  <a:lumOff val="25000"/>
                </a:schemeClr>
              </a:solidFill>
              <a:latin typeface="+mn-lt"/>
              <a:ea typeface="+mn-ea"/>
            </a:endParaRPr>
          </a:p>
        </p:txBody>
      </p:sp>
      <p:sp>
        <p:nvSpPr>
          <p:cNvPr id="3" name="מציין מיקום תוכן 2"/>
          <p:cNvSpPr>
            <a:spLocks noGrp="1"/>
          </p:cNvSpPr>
          <p:nvPr>
            <p:ph idx="1"/>
          </p:nvPr>
        </p:nvSpPr>
        <p:spPr>
          <a:xfrm>
            <a:off x="0" y="1556792"/>
            <a:ext cx="7776864" cy="3880773"/>
          </a:xfrm>
        </p:spPr>
        <p:txBody>
          <a:bodyPr>
            <a:normAutofit/>
          </a:bodyPr>
          <a:lstStyle/>
          <a:p>
            <a:pPr marL="892175" lvl="0" indent="0" algn="r" rtl="1">
              <a:buNone/>
            </a:pPr>
            <a:r>
              <a:rPr lang="he-IL" sz="2600" b="1" u="sng" dirty="0">
                <a:cs typeface="+mj-cs"/>
              </a:rPr>
              <a:t>כ</a:t>
            </a:r>
            <a:r>
              <a:rPr lang="he-IL" sz="2600" b="1" u="sng" dirty="0" smtClean="0">
                <a:cs typeface="+mj-cs"/>
              </a:rPr>
              <a:t>ל </a:t>
            </a:r>
            <a:r>
              <a:rPr lang="he-IL" sz="2600" b="1" u="sng" dirty="0">
                <a:cs typeface="+mj-cs"/>
              </a:rPr>
              <a:t>קבוצה שמביאה </a:t>
            </a:r>
            <a:r>
              <a:rPr lang="he-IL" sz="2600" b="1" u="sng" dirty="0" smtClean="0">
                <a:cs typeface="+mj-cs"/>
              </a:rPr>
              <a:t>אתה </a:t>
            </a:r>
            <a:r>
              <a:rPr lang="he-IL" sz="2600" b="1" u="sng" dirty="0">
                <a:cs typeface="+mj-cs"/>
              </a:rPr>
              <a:t>רכב ונהגים </a:t>
            </a:r>
            <a:r>
              <a:rPr lang="he-IL" sz="2600" b="1" u="sng" dirty="0" smtClean="0">
                <a:cs typeface="+mj-cs"/>
              </a:rPr>
              <a:t>מחויבת</a:t>
            </a:r>
            <a:r>
              <a:rPr lang="ar-SA" sz="3400" u="sng" dirty="0"/>
              <a:t>:</a:t>
            </a:r>
            <a:endParaRPr lang="en-GB" sz="3400" u="sng" dirty="0"/>
          </a:p>
          <a:p>
            <a:pPr marL="365125" indent="-273050" algn="r" rtl="1">
              <a:lnSpc>
                <a:spcPct val="150000"/>
              </a:lnSpc>
            </a:pPr>
            <a:r>
              <a:rPr lang="he-IL" sz="2100" dirty="0">
                <a:cs typeface="+mj-cs"/>
              </a:rPr>
              <a:t>הנהג יהיה מעל גיל </a:t>
            </a:r>
            <a:r>
              <a:rPr lang="ar-SA" sz="2100" dirty="0">
                <a:cs typeface="+mj-cs"/>
              </a:rPr>
              <a:t>24 </a:t>
            </a:r>
            <a:r>
              <a:rPr lang="he-IL" sz="2100" dirty="0">
                <a:cs typeface="+mj-cs"/>
              </a:rPr>
              <a:t>ועם ניסיון של שנתיים לפחות</a:t>
            </a:r>
            <a:r>
              <a:rPr lang="ar-SA" sz="2100" dirty="0">
                <a:cs typeface="+mj-cs"/>
              </a:rPr>
              <a:t>.</a:t>
            </a:r>
            <a:endParaRPr lang="en-GB" sz="2100" dirty="0">
              <a:cs typeface="+mj-cs"/>
            </a:endParaRPr>
          </a:p>
          <a:p>
            <a:pPr marL="365125" indent="-273050" algn="r" rtl="1">
              <a:lnSpc>
                <a:spcPct val="150000"/>
              </a:lnSpc>
            </a:pPr>
            <a:r>
              <a:rPr lang="he-IL" sz="2100" dirty="0">
                <a:cs typeface="+mj-cs"/>
              </a:rPr>
              <a:t>הרכב והעגלה יהיו מצוידים </a:t>
            </a:r>
            <a:r>
              <a:rPr lang="he-IL" sz="2100" dirty="0" err="1">
                <a:cs typeface="+mj-cs"/>
              </a:rPr>
              <a:t>ברשיונות</a:t>
            </a:r>
            <a:r>
              <a:rPr lang="he-IL" sz="2100" dirty="0">
                <a:cs typeface="+mj-cs"/>
              </a:rPr>
              <a:t> בתוקף</a:t>
            </a:r>
            <a:r>
              <a:rPr lang="ar-SA" sz="2100" dirty="0">
                <a:cs typeface="+mj-cs"/>
              </a:rPr>
              <a:t>.</a:t>
            </a:r>
            <a:endParaRPr lang="en-GB" sz="2100" dirty="0">
              <a:cs typeface="+mj-cs"/>
            </a:endParaRPr>
          </a:p>
          <a:p>
            <a:pPr marL="365125" indent="-273050" algn="r" rtl="1">
              <a:lnSpc>
                <a:spcPct val="150000"/>
              </a:lnSpc>
            </a:pPr>
            <a:r>
              <a:rPr lang="he-IL" sz="2100" dirty="0">
                <a:cs typeface="+mj-cs"/>
              </a:rPr>
              <a:t>כל הנהגים ישתתפו מידי יום בתדריך שיגדיר את נוהל התנועה במהלך היום ויצוידו באישור מטעם צוות המסע שהם נוהגים כחלק ממסע י</a:t>
            </a:r>
            <a:r>
              <a:rPr lang="ar-SA" sz="2100" dirty="0">
                <a:cs typeface="+mj-cs"/>
              </a:rPr>
              <a:t>"</a:t>
            </a:r>
            <a:r>
              <a:rPr lang="he-IL" sz="2100" dirty="0">
                <a:cs typeface="+mj-cs"/>
              </a:rPr>
              <a:t>ב</a:t>
            </a:r>
            <a:r>
              <a:rPr lang="ar-SA" sz="2100" dirty="0">
                <a:cs typeface="+mj-cs"/>
              </a:rPr>
              <a:t>.</a:t>
            </a:r>
            <a:endParaRPr lang="he-IL" sz="2100" dirty="0">
              <a:cs typeface="+mj-cs"/>
            </a:endParaRPr>
          </a:p>
          <a:p>
            <a:pPr marL="365125" indent="-273050" algn="r" rtl="1">
              <a:lnSpc>
                <a:spcPct val="150000"/>
              </a:lnSpc>
            </a:pPr>
            <a:r>
              <a:rPr lang="he-IL" sz="2100" dirty="0">
                <a:cs typeface="+mj-cs"/>
              </a:rPr>
              <a:t>ברכב מקדימה יהיה שלט עם שם הנהג, מספר טלפון ושם הקבוצה.</a:t>
            </a:r>
            <a:endParaRPr lang="en-GB" sz="2100" dirty="0">
              <a:cs typeface="+mj-cs"/>
            </a:endParaRPr>
          </a:p>
          <a:p>
            <a:endParaRPr lang="en-US" dirty="0"/>
          </a:p>
        </p:txBody>
      </p:sp>
      <p:pic>
        <p:nvPicPr>
          <p:cNvPr id="4" name="תמונה 3"/>
          <p:cNvPicPr>
            <a:picLocks noChangeAspect="1"/>
          </p:cNvPicPr>
          <p:nvPr/>
        </p:nvPicPr>
        <p:blipFill>
          <a:blip r:embed="rId2"/>
          <a:stretch>
            <a:fillRect/>
          </a:stretch>
        </p:blipFill>
        <p:spPr>
          <a:xfrm>
            <a:off x="121000" y="5805264"/>
            <a:ext cx="1688738" cy="835224"/>
          </a:xfrm>
          <a:prstGeom prst="rect">
            <a:avLst/>
          </a:prstGeom>
        </p:spPr>
      </p:pic>
    </p:spTree>
    <p:extLst>
      <p:ext uri="{BB962C8B-B14F-4D97-AF65-F5344CB8AC3E}">
        <p14:creationId xmlns:p14="http://schemas.microsoft.com/office/powerpoint/2010/main" val="3941867886"/>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a:xfrm>
            <a:off x="179513" y="609600"/>
            <a:ext cx="7416824" cy="1320800"/>
          </a:xfrm>
        </p:spPr>
        <p:txBody>
          <a:bodyPr>
            <a:normAutofit/>
          </a:bodyPr>
          <a:lstStyle/>
          <a:p>
            <a:pPr algn="ctr"/>
            <a:r>
              <a:rPr lang="he-IL" sz="2800" b="1" dirty="0">
                <a:solidFill>
                  <a:schemeClr val="accent1">
                    <a:lumMod val="75000"/>
                  </a:schemeClr>
                </a:solidFill>
                <a:latin typeface="+mn-lt"/>
                <a:ea typeface="+mn-ea"/>
              </a:rPr>
              <a:t>נהלים ונורמות התנהגות למדריכים, </a:t>
            </a:r>
            <a:r>
              <a:rPr lang="he-IL" sz="2800" b="1" dirty="0" smtClean="0">
                <a:solidFill>
                  <a:schemeClr val="accent1">
                    <a:lumMod val="75000"/>
                  </a:schemeClr>
                </a:solidFill>
                <a:latin typeface="+mn-lt"/>
                <a:ea typeface="+mn-ea"/>
              </a:rPr>
              <a:t/>
            </a:r>
            <a:br>
              <a:rPr lang="he-IL" sz="2800" b="1" dirty="0" smtClean="0">
                <a:solidFill>
                  <a:schemeClr val="accent1">
                    <a:lumMod val="75000"/>
                  </a:schemeClr>
                </a:solidFill>
                <a:latin typeface="+mn-lt"/>
                <a:ea typeface="+mn-ea"/>
              </a:rPr>
            </a:br>
            <a:r>
              <a:rPr lang="he-IL" sz="2800" b="1" dirty="0" smtClean="0">
                <a:solidFill>
                  <a:schemeClr val="accent1">
                    <a:lumMod val="75000"/>
                  </a:schemeClr>
                </a:solidFill>
                <a:latin typeface="+mn-lt"/>
                <a:ea typeface="+mn-ea"/>
              </a:rPr>
              <a:t>לצוותים </a:t>
            </a:r>
            <a:r>
              <a:rPr lang="he-IL" sz="2800" b="1" dirty="0">
                <a:solidFill>
                  <a:schemeClr val="accent1">
                    <a:lumMod val="75000"/>
                  </a:schemeClr>
                </a:solidFill>
                <a:latin typeface="+mn-lt"/>
                <a:ea typeface="+mn-ea"/>
              </a:rPr>
              <a:t>ולבני הנוער</a:t>
            </a:r>
            <a:endParaRPr lang="en-US" sz="2800" b="1" dirty="0">
              <a:solidFill>
                <a:schemeClr val="accent1">
                  <a:lumMod val="75000"/>
                </a:schemeClr>
              </a:solidFill>
              <a:latin typeface="+mn-lt"/>
              <a:ea typeface="+mn-ea"/>
            </a:endParaRPr>
          </a:p>
        </p:txBody>
      </p:sp>
      <p:sp>
        <p:nvSpPr>
          <p:cNvPr id="3" name="מציין מיקום תוכן 2"/>
          <p:cNvSpPr>
            <a:spLocks noGrp="1"/>
          </p:cNvSpPr>
          <p:nvPr>
            <p:ph idx="1"/>
          </p:nvPr>
        </p:nvSpPr>
        <p:spPr>
          <a:xfrm>
            <a:off x="609598" y="2160590"/>
            <a:ext cx="6554689" cy="3860697"/>
          </a:xfrm>
        </p:spPr>
        <p:txBody>
          <a:bodyPr>
            <a:normAutofit fontScale="85000" lnSpcReduction="20000"/>
          </a:bodyPr>
          <a:lstStyle/>
          <a:p>
            <a:pPr marL="0" indent="0" algn="r" rtl="1">
              <a:lnSpc>
                <a:spcPct val="170000"/>
              </a:lnSpc>
              <a:spcAft>
                <a:spcPts val="1000"/>
              </a:spcAft>
              <a:buNone/>
            </a:pPr>
            <a:r>
              <a:rPr lang="he-IL" sz="2600" dirty="0" smtClean="0">
                <a:solidFill>
                  <a:srgbClr val="000000"/>
                </a:solidFill>
                <a:latin typeface="Times New Roman" panose="02020603050405020304" pitchFamily="18" charset="0"/>
                <a:ea typeface="Times New Roman" panose="02020603050405020304" pitchFamily="18" charset="0"/>
                <a:cs typeface="+mj-cs"/>
              </a:rPr>
              <a:t>המסע </a:t>
            </a:r>
            <a:r>
              <a:rPr lang="he-IL" sz="2600" dirty="0">
                <a:solidFill>
                  <a:srgbClr val="000000"/>
                </a:solidFill>
                <a:latin typeface="Times New Roman" panose="02020603050405020304" pitchFamily="18" charset="0"/>
                <a:ea typeface="Times New Roman" panose="02020603050405020304" pitchFamily="18" charset="0"/>
                <a:cs typeface="+mj-cs"/>
              </a:rPr>
              <a:t>הינו פעילות </a:t>
            </a:r>
            <a:r>
              <a:rPr lang="he-IL" sz="2600" dirty="0" smtClean="0">
                <a:solidFill>
                  <a:srgbClr val="000000"/>
                </a:solidFill>
                <a:latin typeface="Times New Roman" panose="02020603050405020304" pitchFamily="18" charset="0"/>
                <a:ea typeface="Times New Roman" panose="02020603050405020304" pitchFamily="18" charset="0"/>
                <a:cs typeface="+mj-cs"/>
              </a:rPr>
              <a:t>של אגף חינוך בתנועה הקיבוצית.                     כל </a:t>
            </a:r>
            <a:r>
              <a:rPr lang="he-IL" sz="2600" dirty="0">
                <a:solidFill>
                  <a:srgbClr val="000000"/>
                </a:solidFill>
                <a:latin typeface="Times New Roman" panose="02020603050405020304" pitchFamily="18" charset="0"/>
                <a:ea typeface="Times New Roman" panose="02020603050405020304" pitchFamily="18" charset="0"/>
                <a:cs typeface="+mj-cs"/>
              </a:rPr>
              <a:t>פעילות של התק"צ  מוגדרת כפעילות חינוכית בכל מהלך השהות באירוע. ככזה, האחריות על החניכים, ביטחונם, הבטיחות שמוענקת להם והחוויה החינוכית שלהם הם חלק בלתי נפרד מהפעילות עצמה.</a:t>
            </a:r>
            <a:endParaRPr lang="en-US" sz="2600" dirty="0">
              <a:latin typeface="Calibri" panose="020F0502020204030204" pitchFamily="34" charset="0"/>
              <a:ea typeface="Calibri" panose="020F0502020204030204" pitchFamily="34" charset="0"/>
              <a:cs typeface="+mj-cs"/>
            </a:endParaRPr>
          </a:p>
          <a:p>
            <a:pPr marL="342900" marR="0" lvl="0" indent="-342900" algn="r" rtl="1" fontAlgn="base">
              <a:lnSpc>
                <a:spcPct val="170000"/>
              </a:lnSpc>
              <a:spcBef>
                <a:spcPts val="0"/>
              </a:spcBef>
              <a:spcAft>
                <a:spcPts val="0"/>
              </a:spcAft>
              <a:buSzPts val="1000"/>
              <a:buFont typeface="Symbol" panose="05050102010706020507" pitchFamily="18" charset="2"/>
              <a:buChar char=""/>
              <a:tabLst>
                <a:tab pos="457200" algn="l"/>
              </a:tabLst>
            </a:pPr>
            <a:r>
              <a:rPr lang="he-IL" sz="2600" dirty="0">
                <a:solidFill>
                  <a:srgbClr val="000000"/>
                </a:solidFill>
                <a:latin typeface="Calibri" panose="020F0502020204030204" pitchFamily="34" charset="0"/>
                <a:ea typeface="Times New Roman" panose="02020603050405020304" pitchFamily="18" charset="0"/>
                <a:cs typeface="+mj-cs"/>
              </a:rPr>
              <a:t>יש להישמע למדריכים ולאנשי הצוות.</a:t>
            </a:r>
            <a:endParaRPr lang="en-US" sz="2600" dirty="0">
              <a:solidFill>
                <a:srgbClr val="000000"/>
              </a:solidFill>
              <a:latin typeface="Calibri" panose="020F0502020204030204" pitchFamily="34" charset="0"/>
              <a:ea typeface="Calibri" panose="020F0502020204030204" pitchFamily="34" charset="0"/>
              <a:cs typeface="+mj-cs"/>
            </a:endParaRPr>
          </a:p>
          <a:p>
            <a:pPr marL="342900" marR="0" lvl="0" indent="-342900" algn="r" rtl="1" fontAlgn="base">
              <a:lnSpc>
                <a:spcPct val="170000"/>
              </a:lnSpc>
              <a:spcBef>
                <a:spcPts val="0"/>
              </a:spcBef>
              <a:spcAft>
                <a:spcPts val="0"/>
              </a:spcAft>
              <a:buSzPts val="1000"/>
              <a:buFont typeface="Symbol" panose="05050102010706020507" pitchFamily="18" charset="2"/>
              <a:buChar char=""/>
              <a:tabLst>
                <a:tab pos="457200" algn="l"/>
              </a:tabLst>
            </a:pPr>
            <a:r>
              <a:rPr lang="he-IL" sz="2600" dirty="0">
                <a:solidFill>
                  <a:srgbClr val="000000"/>
                </a:solidFill>
                <a:latin typeface="Arial" panose="020B0604020202020204" pitchFamily="34" charset="0"/>
                <a:ea typeface="Times New Roman" panose="02020603050405020304" pitchFamily="18" charset="0"/>
                <a:cs typeface="+mj-cs"/>
              </a:rPr>
              <a:t>אסורה רכיבה ללא קסדה</a:t>
            </a:r>
            <a:endParaRPr lang="en-US" sz="2600" dirty="0">
              <a:solidFill>
                <a:srgbClr val="000000"/>
              </a:solidFill>
              <a:latin typeface="Calibri" panose="020F0502020204030204" pitchFamily="34" charset="0"/>
              <a:ea typeface="Calibri" panose="020F0502020204030204" pitchFamily="34" charset="0"/>
              <a:cs typeface="+mj-cs"/>
            </a:endParaRPr>
          </a:p>
          <a:p>
            <a:endParaRPr lang="en-US" dirty="0"/>
          </a:p>
        </p:txBody>
      </p:sp>
      <p:pic>
        <p:nvPicPr>
          <p:cNvPr id="4" name="תמונה 3"/>
          <p:cNvPicPr>
            <a:picLocks noChangeAspect="1"/>
          </p:cNvPicPr>
          <p:nvPr/>
        </p:nvPicPr>
        <p:blipFill>
          <a:blip r:embed="rId2"/>
          <a:stretch>
            <a:fillRect/>
          </a:stretch>
        </p:blipFill>
        <p:spPr>
          <a:xfrm>
            <a:off x="121000" y="5805264"/>
            <a:ext cx="1688738" cy="835224"/>
          </a:xfrm>
          <a:prstGeom prst="rect">
            <a:avLst/>
          </a:prstGeom>
        </p:spPr>
      </p:pic>
    </p:spTree>
    <p:extLst>
      <p:ext uri="{BB962C8B-B14F-4D97-AF65-F5344CB8AC3E}">
        <p14:creationId xmlns:p14="http://schemas.microsoft.com/office/powerpoint/2010/main" val="313035072"/>
      </p:ext>
    </p:extLst>
  </p:cSld>
  <p:clrMapOvr>
    <a:masterClrMapping/>
  </p:clrMapOvr>
  <p:transition spd="slow">
    <p:wheel spokes="1"/>
  </p:transition>
  <p:timing>
    <p:tnLst>
      <p:par>
        <p:cTn id="1" dur="indefinite" restart="never" nodeType="tmRoot"/>
      </p:par>
    </p:tnLst>
  </p:timing>
</p:sld>
</file>

<file path=ppt/theme/theme1.xml><?xml version="1.0" encoding="utf-8"?>
<a:theme xmlns:a="http://schemas.openxmlformats.org/drawingml/2006/main" name="פיאה">
  <a:themeElements>
    <a:clrScheme name="כתובית">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פיאה">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פיאה">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20929</TotalTime>
  <Words>845</Words>
  <Application>Microsoft Office PowerPoint</Application>
  <PresentationFormat>‫הצגה על המסך (4:3)</PresentationFormat>
  <Paragraphs>100</Paragraphs>
  <Slides>14</Slides>
  <Notes>0</Notes>
  <HiddenSlides>0</HiddenSlides>
  <MMClips>0</MMClips>
  <ScaleCrop>false</ScaleCrop>
  <HeadingPairs>
    <vt:vector size="6" baseType="variant">
      <vt:variant>
        <vt:lpstr>גופנים בשימוש</vt:lpstr>
      </vt:variant>
      <vt:variant>
        <vt:i4>12</vt:i4>
      </vt:variant>
      <vt:variant>
        <vt:lpstr>ערכת נושא</vt:lpstr>
      </vt:variant>
      <vt:variant>
        <vt:i4>1</vt:i4>
      </vt:variant>
      <vt:variant>
        <vt:lpstr>כותרות שקופיות</vt:lpstr>
      </vt:variant>
      <vt:variant>
        <vt:i4>14</vt:i4>
      </vt:variant>
    </vt:vector>
  </HeadingPairs>
  <TitlesOfParts>
    <vt:vector size="27" baseType="lpstr">
      <vt:lpstr>AhlaB</vt:lpstr>
      <vt:lpstr>Arial</vt:lpstr>
      <vt:lpstr>Calibri</vt:lpstr>
      <vt:lpstr>David</vt:lpstr>
      <vt:lpstr>Gisha</vt:lpstr>
      <vt:lpstr>Guttman Yad-Brush</vt:lpstr>
      <vt:lpstr>Symbol</vt:lpstr>
      <vt:lpstr>Tahoma</vt:lpstr>
      <vt:lpstr>Times New Roman</vt:lpstr>
      <vt:lpstr>Trebuchet MS</vt:lpstr>
      <vt:lpstr>Wingdings</vt:lpstr>
      <vt:lpstr>Wingdings 3</vt:lpstr>
      <vt:lpstr>פיאה</vt:lpstr>
      <vt:lpstr>מסע י"ב 2019 - אגף חינוך התנועה הקיבוצית </vt:lpstr>
      <vt:lpstr>הגדרה של מפעל חינוכי</vt:lpstr>
      <vt:lpstr>תוכנית מסע  י"ב  לשירות משמעותי בחברה הישראלית  ערבה תיכונה- 23-26/12/2019 </vt:lpstr>
      <vt:lpstr>מבנה המסע</vt:lpstr>
      <vt:lpstr>צוות המסע</vt:lpstr>
      <vt:lpstr>הגדרת תפקיד הראשראש -</vt:lpstr>
      <vt:lpstr>בטיחות  וניקיון</vt:lpstr>
      <vt:lpstr>נהיגה ורכבים</vt:lpstr>
      <vt:lpstr>נהלים ונורמות התנהגות למדריכים,  לצוותים ולבני הנוער</vt:lpstr>
      <vt:lpstr>נהלים ונורמות התנהגות למדריכים, לצוותים ולבני הנוער</vt:lpstr>
      <vt:lpstr>נהלים ונורמות התנהגות למדריכים,  לצוותים ולבני הנוער</vt:lpstr>
      <vt:lpstr>אבטחה ורפואה</vt:lpstr>
      <vt:lpstr>שאלות</vt:lpstr>
      <vt:lpstr>בהצלחה!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רפסודיית התנועה הקיבוצית</dc:title>
  <dc:creator>Ori</dc:creator>
  <cp:lastModifiedBy>אורי פלד נקש</cp:lastModifiedBy>
  <cp:revision>36</cp:revision>
  <dcterms:created xsi:type="dcterms:W3CDTF">2014-04-09T10:10:43Z</dcterms:created>
  <dcterms:modified xsi:type="dcterms:W3CDTF">2019-11-19T09:46:33Z</dcterms:modified>
</cp:coreProperties>
</file>