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5" r:id="rId2"/>
    <p:sldId id="286" r:id="rId3"/>
    <p:sldId id="287" r:id="rId4"/>
    <p:sldId id="300" r:id="rId5"/>
    <p:sldId id="277" r:id="rId6"/>
    <p:sldId id="288" r:id="rId7"/>
    <p:sldId id="295" r:id="rId8"/>
    <p:sldId id="294" r:id="rId9"/>
    <p:sldId id="293" r:id="rId10"/>
    <p:sldId id="297" r:id="rId11"/>
    <p:sldId id="296" r:id="rId12"/>
    <p:sldId id="292" r:id="rId13"/>
    <p:sldId id="291" r:id="rId14"/>
    <p:sldId id="290" r:id="rId15"/>
    <p:sldId id="301" r:id="rId16"/>
    <p:sldId id="302" r:id="rId17"/>
    <p:sldId id="303" r:id="rId18"/>
    <p:sldId id="29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36404-4C2D-456F-8BB1-04806B727F52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71979-AE44-4D07-89FE-B0FACFB19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3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90F2F4DF-206B-419B-AAD5-6F4A4D0B6C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2842" y="0"/>
            <a:ext cx="969684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48789"/>
            <a:ext cx="7364186" cy="1971901"/>
          </a:xfrm>
        </p:spPr>
        <p:txBody>
          <a:bodyPr anchor="b"/>
          <a:lstStyle>
            <a:lvl1pPr algn="ctr">
              <a:defRPr sz="6000" baseline="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" y="4245432"/>
            <a:ext cx="4253593" cy="1567543"/>
          </a:xfrm>
        </p:spPr>
        <p:txBody>
          <a:bodyPr/>
          <a:lstStyle>
            <a:lvl1pPr marL="0" indent="0" algn="r">
              <a:buNone/>
              <a:defRPr sz="2400" baseline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4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8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31" y="250834"/>
            <a:ext cx="5984421" cy="1325563"/>
          </a:xfrm>
        </p:spPr>
        <p:txBody>
          <a:bodyPr/>
          <a:lstStyle>
            <a:lvl1pPr algn="r" rtl="1">
              <a:defRPr b="1" i="0" baseline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 algn="r" rtl="1">
              <a:buFont typeface="Arial" panose="020B0604020202020204" pitchFamily="34" charset="0"/>
              <a:buChar char="•"/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r" rtl="1">
              <a:buNone/>
              <a:defRPr baseline="0">
                <a:solidFill>
                  <a:schemeClr val="accent1">
                    <a:lumMod val="50000"/>
                  </a:schemeClr>
                </a:solidFill>
              </a:defRPr>
            </a:lvl2pPr>
            <a:lvl3pPr algn="r" rtl="1">
              <a:defRPr baseline="0">
                <a:solidFill>
                  <a:schemeClr val="accent1">
                    <a:lumMod val="50000"/>
                  </a:schemeClr>
                </a:solidFill>
              </a:defRPr>
            </a:lvl3pPr>
            <a:lvl4pPr algn="r" rtl="1">
              <a:defRPr baseline="0">
                <a:solidFill>
                  <a:schemeClr val="accent1">
                    <a:lumMod val="50000"/>
                  </a:schemeClr>
                </a:solidFill>
              </a:defRPr>
            </a:lvl4pPr>
            <a:lvl5pPr algn="r" rtl="1">
              <a:defRPr baseline="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2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9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0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5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0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3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5F74581A-9762-41A1-B3D5-2AF164CE661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1" y="0"/>
            <a:ext cx="9720001" cy="687437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531" y="365129"/>
            <a:ext cx="59844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29" y="1847851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D7C7-6A0B-4608-923E-EE51B63B2AF8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F83E3-217C-44F8-BDD7-D3C7D16F4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/>
              <a:t>תקציב 2019</a:t>
            </a:r>
          </a:p>
        </p:txBody>
      </p:sp>
      <p:sp>
        <p:nvSpPr>
          <p:cNvPr id="5" name="כותרת משנה 4">
            <a:extLst>
              <a:ext uri="{FF2B5EF4-FFF2-40B4-BE49-F238E27FC236}">
                <a16:creationId xmlns:a16="http://schemas.microsoft.com/office/drawing/2014/main" xmlns="" id="{F2F069B0-5EBC-4081-B7D4-2338F3D10A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מזכירות התנועה </a:t>
            </a:r>
          </a:p>
          <a:p>
            <a:r>
              <a:rPr lang="he-IL" dirty="0"/>
              <a:t>9 בדצמבר 2018</a:t>
            </a:r>
          </a:p>
        </p:txBody>
      </p:sp>
    </p:spTree>
    <p:extLst>
      <p:ext uri="{BB962C8B-B14F-4D97-AF65-F5344CB8AC3E}">
        <p14:creationId xmlns:p14="http://schemas.microsoft.com/office/powerpoint/2010/main" val="420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9" name="מציין מיקום תוכן 8">
            <a:extLst>
              <a:ext uri="{FF2B5EF4-FFF2-40B4-BE49-F238E27FC236}">
                <a16:creationId xmlns:a16="http://schemas.microsoft.com/office/drawing/2014/main" xmlns="" id="{83B9461C-FA30-4D02-89D6-F497CBA1BF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94" y="1396721"/>
            <a:ext cx="7968281" cy="495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xmlns="" id="{99228C4C-EB17-4567-88B5-908264E688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29" y="1396721"/>
            <a:ext cx="7832888" cy="511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7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8" name="מציין מיקום תוכן 7">
            <a:extLst>
              <a:ext uri="{FF2B5EF4-FFF2-40B4-BE49-F238E27FC236}">
                <a16:creationId xmlns:a16="http://schemas.microsoft.com/office/drawing/2014/main" xmlns="" id="{DCC675E7-5054-4C46-B4AE-88DC3BDF01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967" y="1396720"/>
            <a:ext cx="8044508" cy="494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6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xmlns="" id="{1611985D-A5F0-4518-A64E-5091B6BEA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851" y="1487156"/>
            <a:ext cx="8041624" cy="474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1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325" y="250834"/>
            <a:ext cx="6645277" cy="1155935"/>
          </a:xfrm>
        </p:spPr>
        <p:txBody>
          <a:bodyPr>
            <a:normAutofit/>
          </a:bodyPr>
          <a:lstStyle/>
          <a:p>
            <a:r>
              <a:rPr lang="he-IL" sz="4000" dirty="0"/>
              <a:t>תחזית מקורות ושימושים</a:t>
            </a:r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xmlns="" id="{EEEBC6D4-78D6-46D8-BAA9-8C92A7973D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498" y="1406769"/>
            <a:ext cx="7943976" cy="488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9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325" y="250834"/>
            <a:ext cx="6645277" cy="1155935"/>
          </a:xfrm>
        </p:spPr>
        <p:txBody>
          <a:bodyPr>
            <a:normAutofit fontScale="90000"/>
          </a:bodyPr>
          <a:lstStyle/>
          <a:p>
            <a:r>
              <a:rPr lang="he-IL" sz="4000" dirty="0"/>
              <a:t>מקורות מתוכננים לגופים המתוקצבים</a:t>
            </a:r>
          </a:p>
        </p:txBody>
      </p:sp>
      <p:pic>
        <p:nvPicPr>
          <p:cNvPr id="8" name="מציין מיקום תוכן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9994" y="1406769"/>
            <a:ext cx="4720573" cy="546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9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325" y="250834"/>
            <a:ext cx="6645277" cy="1155935"/>
          </a:xfrm>
        </p:spPr>
        <p:txBody>
          <a:bodyPr>
            <a:normAutofit fontScale="90000"/>
          </a:bodyPr>
          <a:lstStyle/>
          <a:p>
            <a:r>
              <a:rPr lang="he-IL" sz="4000" dirty="0"/>
              <a:t>תקציב הגופים המתוקצבים בהתאם למקורות המתוכננים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xmlns="" id="{95AE7939-913B-45FF-9C67-CF21AAB10D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184" y="1394467"/>
            <a:ext cx="7529804" cy="508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73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7325" y="250834"/>
            <a:ext cx="6645277" cy="1155935"/>
          </a:xfrm>
        </p:spPr>
        <p:txBody>
          <a:bodyPr>
            <a:normAutofit fontScale="90000"/>
          </a:bodyPr>
          <a:lstStyle/>
          <a:p>
            <a:r>
              <a:rPr lang="he-IL" sz="4000" dirty="0"/>
              <a:t>תקציב הגופים המתוקצבים בהתאם למקורות המתוכננים</a:t>
            </a:r>
          </a:p>
        </p:txBody>
      </p:sp>
      <p:pic>
        <p:nvPicPr>
          <p:cNvPr id="9" name="מציין מיקום תוכן 8">
            <a:extLst>
              <a:ext uri="{FF2B5EF4-FFF2-40B4-BE49-F238E27FC236}">
                <a16:creationId xmlns:a16="http://schemas.microsoft.com/office/drawing/2014/main" xmlns="" id="{29F41CB5-83EB-4143-BAAE-989B11FD33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576" y="1537403"/>
            <a:ext cx="6645277" cy="496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0A53EA2-AD60-4746-95C8-D1EE0A0C8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6B432EC8-F85B-4E02-B8EE-FE3D7113C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8800" dirty="0"/>
              <a:t>    תודה רבה</a:t>
            </a:r>
          </a:p>
          <a:p>
            <a:pPr marL="0" indent="0">
              <a:buNone/>
            </a:pPr>
            <a:endParaRPr lang="he-IL" sz="8800" dirty="0"/>
          </a:p>
          <a:p>
            <a:pPr marL="0" indent="0">
              <a:buNone/>
            </a:pPr>
            <a:r>
              <a:rPr lang="he-IL" sz="8800" dirty="0"/>
              <a:t>בהצלחה</a:t>
            </a:r>
          </a:p>
        </p:txBody>
      </p:sp>
    </p:spTree>
    <p:extLst>
      <p:ext uri="{BB962C8B-B14F-4D97-AF65-F5344CB8AC3E}">
        <p14:creationId xmlns:p14="http://schemas.microsoft.com/office/powerpoint/2010/main" val="28262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9211834B-A398-435A-A0F1-BAB7F32E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תקציב 2019 – עקרונות, וכיוונים !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xmlns="" id="{90E71A5A-B86C-4E06-B1F3-C1A74F7A5E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910" t="37385" r="25710" b="28666"/>
          <a:stretch/>
        </p:blipFill>
        <p:spPr>
          <a:xfrm>
            <a:off x="473075" y="1576397"/>
            <a:ext cx="7772400" cy="450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xmlns="" id="{597ABE3D-71E8-46E8-82D9-2AC93BD7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תקציב 2019 – עקרונות, וכיוונים !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23F170F-F056-49D4-A58F-3CD158DE5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2. </a:t>
            </a:r>
            <a:r>
              <a:rPr lang="he-IL" dirty="0"/>
              <a:t>	</a:t>
            </a:r>
            <a:r>
              <a:rPr lang="he-IL" sz="2400" dirty="0">
                <a:solidFill>
                  <a:schemeClr val="tx1"/>
                </a:solidFill>
              </a:rPr>
              <a:t>עד לתחילת הפעילות של "חבצלת החדשה" יבנה תקציב המתוקצבים משני רבדים: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400" dirty="0" smtClean="0">
                <a:solidFill>
                  <a:schemeClr val="tx1"/>
                </a:solidFill>
              </a:rPr>
              <a:t>2.1. </a:t>
            </a:r>
            <a:r>
              <a:rPr lang="he-IL" sz="2400" dirty="0" smtClean="0">
                <a:solidFill>
                  <a:schemeClr val="tx1"/>
                </a:solidFill>
              </a:rPr>
              <a:t> </a:t>
            </a:r>
            <a:r>
              <a:rPr lang="he-IL" sz="2400" dirty="0">
                <a:solidFill>
                  <a:schemeClr val="tx1"/>
                </a:solidFill>
              </a:rPr>
              <a:t>רובד ראשון – התחייבות בלתי מותנית לתקציב שיועבר לגופים, בהתאם לסדרי העדיפויות שהוגדרו על ידי הוועדה ליישום החלטות המועצה בנושא הגופים המתוקצבים.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400" dirty="0" smtClean="0">
                <a:solidFill>
                  <a:schemeClr val="tx1"/>
                </a:solidFill>
              </a:rPr>
              <a:t>2.2. </a:t>
            </a:r>
            <a:r>
              <a:rPr lang="he-IL" sz="2400" dirty="0">
                <a:solidFill>
                  <a:schemeClr val="tx1"/>
                </a:solidFill>
              </a:rPr>
              <a:t>	רובד שני – בהתאם להתקדמות המהלכים להקמת חבצלת החדשה והשגת מקורות נוספים, יוגדר השימוש במקורות אלה על ידי צוות משותף של נציגי חבצלת והנהגת התנועה ויובא לאישור המועצה.</a:t>
            </a:r>
          </a:p>
          <a:p>
            <a:pPr>
              <a:lnSpc>
                <a:spcPct val="150000"/>
              </a:lnSpc>
            </a:pPr>
            <a:endParaRPr lang="he-I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xmlns="" id="{597ABE3D-71E8-46E8-82D9-2AC93BD7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תקציב 2019 – עקרונות, וכיוונים !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xmlns="" id="{BBAF20D9-F8EA-407D-952B-781072FEA8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21" t="61978" r="21047" b="10036"/>
          <a:stretch/>
        </p:blipFill>
        <p:spPr>
          <a:xfrm>
            <a:off x="-643970" y="1888272"/>
            <a:ext cx="8960178" cy="405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7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dirty="0"/>
              <a:t>מקורות – מיסי תנועה</a:t>
            </a:r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xmlns="" id="{2F185EFD-EA7C-4DAB-A1BB-29CA9551F6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075" y="1427584"/>
            <a:ext cx="7772400" cy="482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6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xmlns="" id="{CDCDA356-1F0D-475F-ACB7-C5C79B79D4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725" y="1487156"/>
            <a:ext cx="8024750" cy="479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1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xmlns="" id="{56BF4D4E-205F-42A0-A0F6-8606FE8A45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20" y="1396721"/>
            <a:ext cx="8082255" cy="488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xmlns="" id="{206CD9E2-DE67-45A7-8A3E-C70C0D1B94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397" y="1487157"/>
            <a:ext cx="8070078" cy="461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6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xmlns="" id="{E93983C2-049A-4DA2-86D2-2650C1E8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50835"/>
            <a:ext cx="6457952" cy="1145886"/>
          </a:xfrm>
        </p:spPr>
        <p:txBody>
          <a:bodyPr>
            <a:normAutofit fontScale="90000"/>
          </a:bodyPr>
          <a:lstStyle/>
          <a:p>
            <a:r>
              <a:rPr lang="he-IL" dirty="0"/>
              <a:t>פעילות מחלקות התנועה</a:t>
            </a:r>
          </a:p>
        </p:txBody>
      </p:sp>
      <p:pic>
        <p:nvPicPr>
          <p:cNvPr id="6" name="מציין מיקום תוכן 5">
            <a:extLst>
              <a:ext uri="{FF2B5EF4-FFF2-40B4-BE49-F238E27FC236}">
                <a16:creationId xmlns:a16="http://schemas.microsoft.com/office/drawing/2014/main" xmlns="" id="{D4F0754E-33D1-473E-913D-D3548A6705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291" y="1396720"/>
            <a:ext cx="7982184" cy="46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כחול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3245</TotalTime>
  <Words>81</Words>
  <Application>Microsoft Office PowerPoint</Application>
  <PresentationFormat>‫הצגה על המסך (4:3)</PresentationFormat>
  <Paragraphs>25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Office Theme</vt:lpstr>
      <vt:lpstr>תקציב 2019</vt:lpstr>
      <vt:lpstr>תקציב 2019 – עקרונות, וכיוונים !</vt:lpstr>
      <vt:lpstr>תקציב 2019 – עקרונות, וכיוונים !</vt:lpstr>
      <vt:lpstr>תקציב 2019 – עקרונות, וכיוונים !</vt:lpstr>
      <vt:lpstr>מקורות – מיסי תנועה</vt:lpstr>
      <vt:lpstr>פעילות מחלקות התנועה</vt:lpstr>
      <vt:lpstr>פעילות מחלקות התנועה</vt:lpstr>
      <vt:lpstr>פעילות מחלקות התנועה</vt:lpstr>
      <vt:lpstr>פעילות מחלקות התנועה</vt:lpstr>
      <vt:lpstr>פעילות מחלקות התנועה</vt:lpstr>
      <vt:lpstr>פעילות מחלקות התנועה</vt:lpstr>
      <vt:lpstr>פעילות מחלקות התנועה</vt:lpstr>
      <vt:lpstr>פעילות מחלקות התנועה</vt:lpstr>
      <vt:lpstr>תחזית מקורות ושימושים</vt:lpstr>
      <vt:lpstr>מקורות מתוכננים לגופים המתוקצבים</vt:lpstr>
      <vt:lpstr>תקציב הגופים המתוקצבים בהתאם למקורות המתוכננים</vt:lpstr>
      <vt:lpstr>תקציב הגופים המתוקצבים בהתאם למקורות המתוכננים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Nava</dc:creator>
  <cp:lastModifiedBy>mazkirut</cp:lastModifiedBy>
  <cp:revision>120</cp:revision>
  <dcterms:created xsi:type="dcterms:W3CDTF">2017-07-30T07:33:24Z</dcterms:created>
  <dcterms:modified xsi:type="dcterms:W3CDTF">2018-12-09T11:37:09Z</dcterms:modified>
</cp:coreProperties>
</file>