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6" r:id="rId3"/>
    <p:sldId id="280" r:id="rId4"/>
    <p:sldId id="297" r:id="rId5"/>
    <p:sldId id="282" r:id="rId6"/>
    <p:sldId id="331" r:id="rId7"/>
    <p:sldId id="330" r:id="rId8"/>
    <p:sldId id="323" r:id="rId9"/>
    <p:sldId id="324" r:id="rId10"/>
    <p:sldId id="325" r:id="rId11"/>
    <p:sldId id="326" r:id="rId12"/>
    <p:sldId id="327" r:id="rId13"/>
    <p:sldId id="328" r:id="rId14"/>
    <p:sldId id="315" r:id="rId15"/>
    <p:sldId id="316" r:id="rId16"/>
    <p:sldId id="263" r:id="rId17"/>
    <p:sldId id="265" r:id="rId18"/>
    <p:sldId id="335" r:id="rId19"/>
    <p:sldId id="317" r:id="rId20"/>
    <p:sldId id="267" r:id="rId21"/>
    <p:sldId id="318" r:id="rId22"/>
    <p:sldId id="306" r:id="rId23"/>
    <p:sldId id="319" r:id="rId24"/>
    <p:sldId id="307" r:id="rId25"/>
    <p:sldId id="333" r:id="rId26"/>
    <p:sldId id="329" r:id="rId27"/>
    <p:sldId id="298" r:id="rId28"/>
    <p:sldId id="299" r:id="rId29"/>
    <p:sldId id="300" r:id="rId30"/>
    <p:sldId id="301" r:id="rId31"/>
    <p:sldId id="303" r:id="rId32"/>
    <p:sldId id="322" r:id="rId33"/>
    <p:sldId id="287" r:id="rId34"/>
    <p:sldId id="283" r:id="rId35"/>
    <p:sldId id="285" r:id="rId36"/>
    <p:sldId id="286" r:id="rId37"/>
    <p:sldId id="336" r:id="rId38"/>
    <p:sldId id="277" r:id="rId39"/>
    <p:sldId id="288" r:id="rId40"/>
    <p:sldId id="295" r:id="rId41"/>
    <p:sldId id="294" r:id="rId42"/>
    <p:sldId id="293" r:id="rId43"/>
    <p:sldId id="337" r:id="rId44"/>
    <p:sldId id="338" r:id="rId45"/>
    <p:sldId id="292" r:id="rId46"/>
    <p:sldId id="291" r:id="rId47"/>
    <p:sldId id="290" r:id="rId48"/>
    <p:sldId id="339" r:id="rId49"/>
    <p:sldId id="304" r:id="rId50"/>
    <p:sldId id="340" r:id="rId51"/>
    <p:sldId id="341" r:id="rId5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הדס ילין" initials="הי" lastIdx="7" clrIdx="0">
    <p:extLst>
      <p:ext uri="{19B8F6BF-5375-455C-9EA6-DF929625EA0E}">
        <p15:presenceInfo xmlns:p15="http://schemas.microsoft.com/office/powerpoint/2012/main" userId="S-1-5-21-1715567821-854245398-839522115-7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7" d="100"/>
          <a:sy n="77" d="100"/>
        </p:scale>
        <p:origin x="141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9ED83-DC8E-417C-BF47-DA5B7B0EBCE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x-none"/>
        </a:p>
      </dgm:t>
    </dgm:pt>
    <dgm:pt modelId="{7092C1A7-69EC-404B-9B49-2D835F6D6BA0}">
      <dgm:prSet phldrT="[טקסט]"/>
      <dgm:spPr>
        <a:solidFill>
          <a:srgbClr val="E9F1F5"/>
        </a:solidFill>
        <a:ln>
          <a:solidFill>
            <a:srgbClr val="84C5D6"/>
          </a:solidFill>
        </a:ln>
      </dgm:spPr>
      <dgm:t>
        <a:bodyPr/>
        <a:lstStyle/>
        <a:p>
          <a:endParaRPr lang="x-none" dirty="0"/>
        </a:p>
      </dgm:t>
    </dgm:pt>
    <dgm:pt modelId="{57EFBB5A-2511-4219-8417-6630B9B46B58}" type="sibTrans" cxnId="{802E738A-81AD-415F-814F-9B06E32FB53B}">
      <dgm:prSet/>
      <dgm:spPr/>
      <dgm:t>
        <a:bodyPr/>
        <a:lstStyle/>
        <a:p>
          <a:endParaRPr lang="x-none"/>
        </a:p>
      </dgm:t>
    </dgm:pt>
    <dgm:pt modelId="{D3679EDE-42E5-43EB-B81F-DCC9AF1ADDC0}" type="parTrans" cxnId="{802E738A-81AD-415F-814F-9B06E32FB53B}">
      <dgm:prSet/>
      <dgm:spPr/>
      <dgm:t>
        <a:bodyPr/>
        <a:lstStyle/>
        <a:p>
          <a:endParaRPr lang="x-none"/>
        </a:p>
      </dgm:t>
    </dgm:pt>
    <dgm:pt modelId="{76A6A26C-7700-4059-85DF-9A94BDB26F3B}">
      <dgm:prSet phldrT="[טקסט]"/>
      <dgm:spPr>
        <a:solidFill>
          <a:srgbClr val="E9F1F5"/>
        </a:solidFill>
        <a:ln>
          <a:solidFill>
            <a:srgbClr val="4CADC6"/>
          </a:solidFill>
        </a:ln>
      </dgm:spPr>
      <dgm:t>
        <a:bodyPr/>
        <a:lstStyle/>
        <a:p>
          <a:endParaRPr lang="x-none" dirty="0"/>
        </a:p>
      </dgm:t>
    </dgm:pt>
    <dgm:pt modelId="{CB21F82B-CE59-480B-97C4-CA34533CF58F}" type="sibTrans" cxnId="{18946443-95B5-4A30-9841-F320F6CD34D3}">
      <dgm:prSet/>
      <dgm:spPr/>
      <dgm:t>
        <a:bodyPr/>
        <a:lstStyle/>
        <a:p>
          <a:endParaRPr lang="x-none"/>
        </a:p>
      </dgm:t>
    </dgm:pt>
    <dgm:pt modelId="{36984F54-7046-4CA0-8C3B-C5F6B481E256}" type="parTrans" cxnId="{18946443-95B5-4A30-9841-F320F6CD34D3}">
      <dgm:prSet/>
      <dgm:spPr/>
      <dgm:t>
        <a:bodyPr/>
        <a:lstStyle/>
        <a:p>
          <a:endParaRPr lang="x-none"/>
        </a:p>
      </dgm:t>
    </dgm:pt>
    <dgm:pt modelId="{9F584775-ABA6-42E6-AEC7-29DDB8EC14F5}">
      <dgm:prSet phldrT="[טקסט]"/>
      <dgm:spPr>
        <a:solidFill>
          <a:srgbClr val="E9F1F5"/>
        </a:solidFill>
        <a:ln w="19050">
          <a:solidFill>
            <a:srgbClr val="4CADC6"/>
          </a:solidFill>
        </a:ln>
      </dgm:spPr>
      <dgm:t>
        <a:bodyPr vert="horz" anchor="ctr"/>
        <a:lstStyle/>
        <a:p>
          <a:endParaRPr lang="x-none" dirty="0"/>
        </a:p>
      </dgm:t>
    </dgm:pt>
    <dgm:pt modelId="{D74E952A-1F0C-44D5-A7D1-523A53392236}" type="sibTrans" cxnId="{2128FA56-DDC9-4410-A2FC-29A6B3E7DA68}">
      <dgm:prSet/>
      <dgm:spPr/>
      <dgm:t>
        <a:bodyPr/>
        <a:lstStyle/>
        <a:p>
          <a:endParaRPr lang="x-none"/>
        </a:p>
      </dgm:t>
    </dgm:pt>
    <dgm:pt modelId="{28DA9798-7653-45A4-9E91-7EBD1CB87ED9}" type="parTrans" cxnId="{2128FA56-DDC9-4410-A2FC-29A6B3E7DA68}">
      <dgm:prSet/>
      <dgm:spPr/>
      <dgm:t>
        <a:bodyPr/>
        <a:lstStyle/>
        <a:p>
          <a:endParaRPr lang="x-none"/>
        </a:p>
      </dgm:t>
    </dgm:pt>
    <dgm:pt modelId="{2778183F-531C-4FFE-BF5A-2941D25F7E8D}" type="pres">
      <dgm:prSet presAssocID="{B679ED83-DC8E-417C-BF47-DA5B7B0EBCEA}" presName="Name0" presStyleCnt="0">
        <dgm:presLayoutVars>
          <dgm:chPref val="3"/>
          <dgm:dir/>
          <dgm:animLvl val="lvl"/>
          <dgm:resizeHandles/>
        </dgm:presLayoutVars>
      </dgm:prSet>
      <dgm:spPr/>
    </dgm:pt>
    <dgm:pt modelId="{86161FD5-39DF-4007-8DCE-E34AF87B68DF}" type="pres">
      <dgm:prSet presAssocID="{7092C1A7-69EC-404B-9B49-2D835F6D6BA0}" presName="horFlow" presStyleCnt="0"/>
      <dgm:spPr/>
    </dgm:pt>
    <dgm:pt modelId="{590DFEC4-B6DD-4D65-94FD-6815BFCAF112}" type="pres">
      <dgm:prSet presAssocID="{7092C1A7-69EC-404B-9B49-2D835F6D6BA0}" presName="bigChev" presStyleLbl="node1" presStyleIdx="0" presStyleCnt="1" custAng="10800000" custScaleX="379451" custScaleY="67287" custLinFactX="-8229" custLinFactNeighborX="-100000" custLinFactNeighborY="5028"/>
      <dgm:spPr/>
    </dgm:pt>
    <dgm:pt modelId="{55E7D5FE-865F-4843-945B-DD736DD2A9B8}" type="pres">
      <dgm:prSet presAssocID="{36984F54-7046-4CA0-8C3B-C5F6B481E256}" presName="parTrans" presStyleCnt="0"/>
      <dgm:spPr/>
    </dgm:pt>
    <dgm:pt modelId="{AF64784F-37EC-4709-9CCD-B4148E8EFFC9}" type="pres">
      <dgm:prSet presAssocID="{76A6A26C-7700-4059-85DF-9A94BDB26F3B}" presName="node" presStyleLbl="alignAccFollowNode1" presStyleIdx="0" presStyleCnt="2" custAng="10800000" custScaleX="137180" custScaleY="81069" custLinFactNeighborX="15557" custLinFactNeighborY="16155">
        <dgm:presLayoutVars>
          <dgm:bulletEnabled val="1"/>
        </dgm:presLayoutVars>
      </dgm:prSet>
      <dgm:spPr/>
    </dgm:pt>
    <dgm:pt modelId="{0C236E92-E54C-4D51-B438-55955B9A5C3D}" type="pres">
      <dgm:prSet presAssocID="{CB21F82B-CE59-480B-97C4-CA34533CF58F}" presName="sibTrans" presStyleCnt="0"/>
      <dgm:spPr/>
    </dgm:pt>
    <dgm:pt modelId="{7CC1081E-881B-412F-AF7D-D547949804A3}" type="pres">
      <dgm:prSet presAssocID="{9F584775-ABA6-42E6-AEC7-29DDB8EC14F5}" presName="node" presStyleLbl="alignAccFollowNode1" presStyleIdx="1" presStyleCnt="2" custAng="10800000" custScaleX="209717" custScaleY="80958" custLinFactX="4648" custLinFactNeighborX="100000" custLinFactNeighborY="-6916">
        <dgm:presLayoutVars>
          <dgm:bulletEnabled val="1"/>
        </dgm:presLayoutVars>
      </dgm:prSet>
      <dgm:spPr/>
    </dgm:pt>
  </dgm:ptLst>
  <dgm:cxnLst>
    <dgm:cxn modelId="{901B551E-C427-40A2-999E-956DC120184E}" type="presOf" srcId="{7092C1A7-69EC-404B-9B49-2D835F6D6BA0}" destId="{590DFEC4-B6DD-4D65-94FD-6815BFCAF112}" srcOrd="0" destOrd="0" presId="urn:microsoft.com/office/officeart/2005/8/layout/lProcess3"/>
    <dgm:cxn modelId="{18946443-95B5-4A30-9841-F320F6CD34D3}" srcId="{7092C1A7-69EC-404B-9B49-2D835F6D6BA0}" destId="{76A6A26C-7700-4059-85DF-9A94BDB26F3B}" srcOrd="0" destOrd="0" parTransId="{36984F54-7046-4CA0-8C3B-C5F6B481E256}" sibTransId="{CB21F82B-CE59-480B-97C4-CA34533CF58F}"/>
    <dgm:cxn modelId="{2128FA56-DDC9-4410-A2FC-29A6B3E7DA68}" srcId="{7092C1A7-69EC-404B-9B49-2D835F6D6BA0}" destId="{9F584775-ABA6-42E6-AEC7-29DDB8EC14F5}" srcOrd="1" destOrd="0" parTransId="{28DA9798-7653-45A4-9E91-7EBD1CB87ED9}" sibTransId="{D74E952A-1F0C-44D5-A7D1-523A53392236}"/>
    <dgm:cxn modelId="{802E738A-81AD-415F-814F-9B06E32FB53B}" srcId="{B679ED83-DC8E-417C-BF47-DA5B7B0EBCEA}" destId="{7092C1A7-69EC-404B-9B49-2D835F6D6BA0}" srcOrd="0" destOrd="0" parTransId="{D3679EDE-42E5-43EB-B81F-DCC9AF1ADDC0}" sibTransId="{57EFBB5A-2511-4219-8417-6630B9B46B58}"/>
    <dgm:cxn modelId="{3432A3A6-4DD3-4409-A5DA-21E4A18F99CE}" type="presOf" srcId="{9F584775-ABA6-42E6-AEC7-29DDB8EC14F5}" destId="{7CC1081E-881B-412F-AF7D-D547949804A3}" srcOrd="0" destOrd="0" presId="urn:microsoft.com/office/officeart/2005/8/layout/lProcess3"/>
    <dgm:cxn modelId="{7B9C00C3-FE76-41BD-91F7-10798F07EE07}" type="presOf" srcId="{B679ED83-DC8E-417C-BF47-DA5B7B0EBCEA}" destId="{2778183F-531C-4FFE-BF5A-2941D25F7E8D}" srcOrd="0" destOrd="0" presId="urn:microsoft.com/office/officeart/2005/8/layout/lProcess3"/>
    <dgm:cxn modelId="{2817BFDF-EF6A-467A-93AC-25EBB5C9F35E}" type="presOf" srcId="{76A6A26C-7700-4059-85DF-9A94BDB26F3B}" destId="{AF64784F-37EC-4709-9CCD-B4148E8EFFC9}" srcOrd="0" destOrd="0" presId="urn:microsoft.com/office/officeart/2005/8/layout/lProcess3"/>
    <dgm:cxn modelId="{F8FA64B3-2579-4F30-8028-0E6FECABF730}" type="presParOf" srcId="{2778183F-531C-4FFE-BF5A-2941D25F7E8D}" destId="{86161FD5-39DF-4007-8DCE-E34AF87B68DF}" srcOrd="0" destOrd="0" presId="urn:microsoft.com/office/officeart/2005/8/layout/lProcess3"/>
    <dgm:cxn modelId="{7E3C1090-3A38-4AED-BBEF-C7B7ADB46F7F}" type="presParOf" srcId="{86161FD5-39DF-4007-8DCE-E34AF87B68DF}" destId="{590DFEC4-B6DD-4D65-94FD-6815BFCAF112}" srcOrd="0" destOrd="0" presId="urn:microsoft.com/office/officeart/2005/8/layout/lProcess3"/>
    <dgm:cxn modelId="{3EB7F417-04AC-4457-A81D-8E800780E69C}" type="presParOf" srcId="{86161FD5-39DF-4007-8DCE-E34AF87B68DF}" destId="{55E7D5FE-865F-4843-945B-DD736DD2A9B8}" srcOrd="1" destOrd="0" presId="urn:microsoft.com/office/officeart/2005/8/layout/lProcess3"/>
    <dgm:cxn modelId="{F91B68AD-265F-4F21-B402-793F32A5BD92}" type="presParOf" srcId="{86161FD5-39DF-4007-8DCE-E34AF87B68DF}" destId="{AF64784F-37EC-4709-9CCD-B4148E8EFFC9}" srcOrd="2" destOrd="0" presId="urn:microsoft.com/office/officeart/2005/8/layout/lProcess3"/>
    <dgm:cxn modelId="{4D46821B-583D-440F-A2E5-C2DE66A4FB22}" type="presParOf" srcId="{86161FD5-39DF-4007-8DCE-E34AF87B68DF}" destId="{0C236E92-E54C-4D51-B438-55955B9A5C3D}" srcOrd="3" destOrd="0" presId="urn:microsoft.com/office/officeart/2005/8/layout/lProcess3"/>
    <dgm:cxn modelId="{3DB78653-23A7-4CCF-89AB-4FD14FEEFF60}" type="presParOf" srcId="{86161FD5-39DF-4007-8DCE-E34AF87B68DF}" destId="{7CC1081E-881B-412F-AF7D-D547949804A3}"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DFEC4-B6DD-4D65-94FD-6815BFCAF112}">
      <dsp:nvSpPr>
        <dsp:cNvPr id="0" name=""/>
        <dsp:cNvSpPr/>
      </dsp:nvSpPr>
      <dsp:spPr>
        <a:xfrm rot="10800000">
          <a:off x="0" y="577"/>
          <a:ext cx="4934876" cy="350035"/>
        </a:xfrm>
        <a:prstGeom prst="chevron">
          <a:avLst/>
        </a:prstGeom>
        <a:solidFill>
          <a:srgbClr val="E9F1F5"/>
        </a:solidFill>
        <a:ln w="12700" cap="flat" cmpd="sng" algn="ctr">
          <a:solidFill>
            <a:srgbClr val="84C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endParaRPr lang="x-none" sz="2400" kern="1200" dirty="0"/>
        </a:p>
      </dsp:txBody>
      <dsp:txXfrm>
        <a:off x="175017" y="577"/>
        <a:ext cx="4584841" cy="350035"/>
      </dsp:txXfrm>
    </dsp:sp>
    <dsp:sp modelId="{AF64784F-37EC-4709-9CCD-B4148E8EFFC9}">
      <dsp:nvSpPr>
        <dsp:cNvPr id="0" name=""/>
        <dsp:cNvSpPr/>
      </dsp:nvSpPr>
      <dsp:spPr>
        <a:xfrm rot="10800000">
          <a:off x="5004893" y="576"/>
          <a:ext cx="1480776" cy="350036"/>
        </a:xfrm>
        <a:prstGeom prst="chevron">
          <a:avLst/>
        </a:prstGeom>
        <a:solidFill>
          <a:srgbClr val="E9F1F5"/>
        </a:solidFill>
        <a:ln w="12700" cap="flat" cmpd="sng" algn="ctr">
          <a:solidFill>
            <a:srgbClr val="4CADC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endParaRPr lang="x-none" sz="2400" kern="1200" dirty="0"/>
        </a:p>
      </dsp:txBody>
      <dsp:txXfrm>
        <a:off x="5179911" y="576"/>
        <a:ext cx="1130740" cy="350036"/>
      </dsp:txXfrm>
    </dsp:sp>
    <dsp:sp modelId="{7CC1081E-881B-412F-AF7D-D547949804A3}">
      <dsp:nvSpPr>
        <dsp:cNvPr id="0" name=""/>
        <dsp:cNvSpPr/>
      </dsp:nvSpPr>
      <dsp:spPr>
        <a:xfrm rot="10800000">
          <a:off x="6512332" y="0"/>
          <a:ext cx="2263770" cy="349557"/>
        </a:xfrm>
        <a:prstGeom prst="chevron">
          <a:avLst/>
        </a:prstGeom>
        <a:solidFill>
          <a:srgbClr val="E9F1F5"/>
        </a:solidFill>
        <a:ln w="19050" cap="flat" cmpd="sng" algn="ctr">
          <a:solidFill>
            <a:srgbClr val="4CADC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endParaRPr lang="x-none" sz="2400" kern="1200" dirty="0"/>
        </a:p>
      </dsp:txBody>
      <dsp:txXfrm>
        <a:off x="6687110" y="0"/>
        <a:ext cx="1914213" cy="34955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1" descr="מצגת גיל"/>
          <p:cNvPicPr>
            <a:picLocks noGrp="1" noChangeAspect="1"/>
          </p:cNvPicPr>
          <p:nvPr isPhoto="1" userDrawn="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he-IL" dirty="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331438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354892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188872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3835430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263261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3220955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140253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7" name="Picture 1" descr="מצגת גיל2"/>
          <p:cNvPicPr>
            <a:picLocks noGrp="1" noChangeAspect="1"/>
          </p:cNvPicPr>
          <p:nvPr isPhoto="1" userDrawn="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le 1"/>
          <p:cNvSpPr>
            <a:spLocks noGrp="1"/>
          </p:cNvSpPr>
          <p:nvPr>
            <p:ph type="title"/>
          </p:nvPr>
        </p:nvSpPr>
        <p:spPr>
          <a:xfrm>
            <a:off x="628650" y="569914"/>
            <a:ext cx="7886700" cy="485774"/>
          </a:xfrm>
        </p:spPr>
        <p:txBody>
          <a:bodyPr/>
          <a:lstStyle>
            <a:lvl1pPr algn="ctr">
              <a:defRPr>
                <a:solidFill>
                  <a:srgbClr val="002060"/>
                </a:solidFill>
              </a:defRPr>
            </a:lvl1p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285756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pic>
        <p:nvPicPr>
          <p:cNvPr id="8" name="Picture 1" descr="מצגת גיל8"/>
          <p:cNvPicPr>
            <a:picLocks noGrp="1" noChangeAspect="1"/>
          </p:cNvPicPr>
          <p:nvPr isPhoto="1" userDrawn="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le 1"/>
          <p:cNvSpPr>
            <a:spLocks noGrp="1"/>
          </p:cNvSpPr>
          <p:nvPr>
            <p:ph type="title"/>
          </p:nvPr>
        </p:nvSpPr>
        <p:spPr>
          <a:xfrm>
            <a:off x="628650" y="569914"/>
            <a:ext cx="7886700" cy="485774"/>
          </a:xfrm>
        </p:spPr>
        <p:txBody>
          <a:bodyPr/>
          <a:lstStyle>
            <a:lvl1pPr algn="ctr">
              <a:defRPr>
                <a:solidFill>
                  <a:srgbClr val="002060"/>
                </a:solidFill>
              </a:defRPr>
            </a:lvl1p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a:xfrm>
            <a:off x="628650" y="1409700"/>
            <a:ext cx="7766050" cy="359727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344968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כותרת ותוכן">
    <p:spTree>
      <p:nvGrpSpPr>
        <p:cNvPr id="1" name=""/>
        <p:cNvGrpSpPr/>
        <p:nvPr/>
      </p:nvGrpSpPr>
      <p:grpSpPr>
        <a:xfrm>
          <a:off x="0" y="0"/>
          <a:ext cx="0" cy="0"/>
          <a:chOff x="0" y="0"/>
          <a:chExt cx="0" cy="0"/>
        </a:xfrm>
      </p:grpSpPr>
      <p:pic>
        <p:nvPicPr>
          <p:cNvPr id="8" name="Picture 1" descr="מצגת גיל5"/>
          <p:cNvPicPr>
            <a:picLocks noGrp="1" noChangeAspect="1"/>
          </p:cNvPicPr>
          <p:nvPr isPhoto="1" userDrawn="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le 1"/>
          <p:cNvSpPr>
            <a:spLocks noGrp="1"/>
          </p:cNvSpPr>
          <p:nvPr>
            <p:ph type="title"/>
          </p:nvPr>
        </p:nvSpPr>
        <p:spPr>
          <a:xfrm>
            <a:off x="628650" y="569914"/>
            <a:ext cx="7886700" cy="485774"/>
          </a:xfrm>
        </p:spPr>
        <p:txBody>
          <a:bodyPr/>
          <a:lstStyle>
            <a:lvl1pPr algn="ctr">
              <a:defRPr>
                <a:solidFill>
                  <a:srgbClr val="002060"/>
                </a:solidFill>
              </a:defRPr>
            </a:lvl1p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18880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pic>
        <p:nvPicPr>
          <p:cNvPr id="7" name="Picture 1" descr="מצגת גיל12"/>
          <p:cNvPicPr>
            <a:picLocks noGrp="1" noChangeAspect="1"/>
          </p:cNvPicPr>
          <p:nvPr isPhoto="1" userDrawn="1"/>
        </p:nvPicPr>
        <p:blipFill>
          <a:blip r:embed="rId2" cstate="print">
            <a:lum/>
            <a:extLst>
              <a:ext uri="{28A0092B-C50C-407E-A947-70E740481C1C}">
                <a14:useLocalDpi xmlns:a14="http://schemas.microsoft.com/office/drawing/2010/main" val="0"/>
              </a:ext>
            </a:extLst>
          </a:blip>
          <a:stretch>
            <a:fillRect/>
          </a:stretch>
        </p:blipFill>
        <p:spPr>
          <a:xfrm>
            <a:off x="-4762" y="0"/>
            <a:ext cx="9144000" cy="6858000"/>
          </a:xfrm>
          <a:prstGeom prst="rect">
            <a:avLst/>
          </a:prstGeom>
          <a:noFill/>
          <a:ln>
            <a:noFill/>
          </a:ln>
        </p:spPr>
      </p:pic>
      <p:sp>
        <p:nvSpPr>
          <p:cNvPr id="3" name="Text Placeholder 2"/>
          <p:cNvSpPr>
            <a:spLocks noGrp="1"/>
          </p:cNvSpPr>
          <p:nvPr>
            <p:ph type="body" idx="1"/>
          </p:nvPr>
        </p:nvSpPr>
        <p:spPr>
          <a:xfrm>
            <a:off x="304800" y="1325564"/>
            <a:ext cx="6986588" cy="2408236"/>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לחץ כדי לערוך סגנונות טקסט של תבנית בסיס</a:t>
            </a:r>
          </a:p>
        </p:txBody>
      </p:sp>
      <p:sp>
        <p:nvSpPr>
          <p:cNvPr id="4" name="Date Placeholder 3"/>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220004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6" name="Picture 1" descr="מצגת גיל6"/>
          <p:cNvPicPr>
            <a:picLocks noGrp="1" noChangeAspect="1"/>
          </p:cNvPicPr>
          <p:nvPr isPhoto="1" userDrawn="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le 1"/>
          <p:cNvSpPr>
            <a:spLocks noGrp="1"/>
          </p:cNvSpPr>
          <p:nvPr>
            <p:ph type="title"/>
          </p:nvPr>
        </p:nvSpPr>
        <p:spPr>
          <a:xfrm>
            <a:off x="628650" y="533399"/>
            <a:ext cx="7886700" cy="520701"/>
          </a:xfrm>
        </p:spPr>
        <p:txBody>
          <a:bodyPr/>
          <a:lstStyle>
            <a:lvl1pPr algn="ctr">
              <a:defRPr>
                <a:solidFill>
                  <a:srgbClr val="002060"/>
                </a:solidFill>
              </a:defRPr>
            </a:lvl1pPr>
          </a:lstStyle>
          <a:p>
            <a:r>
              <a:rPr lang="he-IL" dirty="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32677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5" name="Picture 1" descr="מצגת גיל14"/>
          <p:cNvPicPr>
            <a:picLocks noGrp="1" noChangeAspect="1"/>
          </p:cNvPicPr>
          <p:nvPr isPhoto="1" userDrawn="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Date Placeholder 1"/>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273736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ריק">
    <p:spTree>
      <p:nvGrpSpPr>
        <p:cNvPr id="1" name=""/>
        <p:cNvGrpSpPr/>
        <p:nvPr/>
      </p:nvGrpSpPr>
      <p:grpSpPr>
        <a:xfrm>
          <a:off x="0" y="0"/>
          <a:ext cx="0" cy="0"/>
          <a:chOff x="0" y="0"/>
          <a:chExt cx="0" cy="0"/>
        </a:xfrm>
      </p:grpSpPr>
      <p:pic>
        <p:nvPicPr>
          <p:cNvPr id="6" name="Picture 1" descr="מצגת גיל15"/>
          <p:cNvPicPr>
            <a:picLocks noGrp="1" noChangeAspect="1"/>
          </p:cNvPicPr>
          <p:nvPr isPhoto="1" userDrawn="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Date Placeholder 1"/>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220620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658814"/>
            <a:ext cx="7886700" cy="485774"/>
          </a:xfrm>
        </p:spPr>
        <p:txBody>
          <a:body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10"/>
          </p:nvPr>
        </p:nvSpPr>
        <p:spPr/>
        <p:txBody>
          <a:bodyPr/>
          <a:lstStyle/>
          <a:p>
            <a:fld id="{D871DFEB-3EF8-469D-AA7A-2A56FB4E01EB}" type="datetimeFigureOut">
              <a:rPr lang="he-IL" smtClean="0"/>
              <a:t>כ"א/שבט/תש"פ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A0241DD-B080-423B-BAB1-4A974E60C80F}" type="slidenum">
              <a:rPr lang="he-IL" smtClean="0"/>
              <a:t>‹#›</a:t>
            </a:fld>
            <a:endParaRPr lang="he-IL"/>
          </a:p>
        </p:txBody>
      </p:sp>
    </p:spTree>
    <p:extLst>
      <p:ext uri="{BB962C8B-B14F-4D97-AF65-F5344CB8AC3E}">
        <p14:creationId xmlns:p14="http://schemas.microsoft.com/office/powerpoint/2010/main" val="56666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1DFEB-3EF8-469D-AA7A-2A56FB4E01EB}" type="datetimeFigureOut">
              <a:rPr lang="he-IL" smtClean="0"/>
              <a:t>כ"א/שבט/תש"פ</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241DD-B080-423B-BAB1-4A974E60C80F}" type="slidenum">
              <a:rPr lang="he-IL" smtClean="0"/>
              <a:t>‹#›</a:t>
            </a:fld>
            <a:endParaRPr lang="he-IL"/>
          </a:p>
        </p:txBody>
      </p:sp>
    </p:spTree>
    <p:extLst>
      <p:ext uri="{BB962C8B-B14F-4D97-AF65-F5344CB8AC3E}">
        <p14:creationId xmlns:p14="http://schemas.microsoft.com/office/powerpoint/2010/main" val="4122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5" r:id="rId4"/>
    <p:sldLayoutId id="2147483663" r:id="rId5"/>
    <p:sldLayoutId id="2147483666" r:id="rId6"/>
    <p:sldLayoutId id="2147483667" r:id="rId7"/>
    <p:sldLayoutId id="2147483673" r:id="rId8"/>
    <p:sldLayoutId id="2147483674" r:id="rId9"/>
    <p:sldLayoutId id="2147483664" r:id="rId10"/>
    <p:sldLayoutId id="2147483665" r:id="rId11"/>
    <p:sldLayoutId id="2147483668" r:id="rId12"/>
    <p:sldLayoutId id="2147483669" r:id="rId13"/>
    <p:sldLayoutId id="2147483670" r:id="rId14"/>
    <p:sldLayoutId id="2147483671" r:id="rId15"/>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62047185-69E2-413C-9CF6-3197F087E553" descr="60E34457-EC5F-4623-8F21-0A2702C2A5C5@optica">
            <a:extLst>
              <a:ext uri="{FF2B5EF4-FFF2-40B4-BE49-F238E27FC236}">
                <a16:creationId xmlns:a16="http://schemas.microsoft.com/office/drawing/2014/main" id="{DA883247-91EB-4149-BB13-1AEEEC015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2363"/>
            <a:ext cx="9144000" cy="50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כותרת 3"/>
          <p:cNvSpPr>
            <a:spLocks noGrp="1"/>
          </p:cNvSpPr>
          <p:nvPr>
            <p:ph type="ctrTitle"/>
          </p:nvPr>
        </p:nvSpPr>
        <p:spPr>
          <a:xfrm>
            <a:off x="685800" y="1122363"/>
            <a:ext cx="8051800" cy="2387600"/>
          </a:xfrm>
        </p:spPr>
        <p:txBody>
          <a:bodyPr/>
          <a:lstStyle/>
          <a:p>
            <a:r>
              <a:rPr lang="he-IL" b="1" dirty="0"/>
              <a:t>תכנית העבודה לשנת 2020</a:t>
            </a:r>
          </a:p>
        </p:txBody>
      </p:sp>
      <p:sp>
        <p:nvSpPr>
          <p:cNvPr id="5" name="כותרת משנה 4"/>
          <p:cNvSpPr>
            <a:spLocks noGrp="1"/>
          </p:cNvSpPr>
          <p:nvPr>
            <p:ph type="subTitle" idx="1"/>
          </p:nvPr>
        </p:nvSpPr>
        <p:spPr>
          <a:xfrm>
            <a:off x="1143000" y="3602038"/>
            <a:ext cx="6858000" cy="516881"/>
          </a:xfrm>
        </p:spPr>
        <p:txBody>
          <a:bodyPr/>
          <a:lstStyle/>
          <a:p>
            <a:r>
              <a:rPr lang="he-IL" b="1" dirty="0"/>
              <a:t>מטרות יעדים ותקציב</a:t>
            </a:r>
          </a:p>
        </p:txBody>
      </p:sp>
      <p:sp>
        <p:nvSpPr>
          <p:cNvPr id="6" name="כותרת משנה 4"/>
          <p:cNvSpPr txBox="1">
            <a:spLocks/>
          </p:cNvSpPr>
          <p:nvPr/>
        </p:nvSpPr>
        <p:spPr>
          <a:xfrm>
            <a:off x="1143000" y="6258743"/>
            <a:ext cx="6858000" cy="516881"/>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b="1" dirty="0"/>
              <a:t>הנהלת התנועה הקיבוצית</a:t>
            </a:r>
          </a:p>
        </p:txBody>
      </p:sp>
    </p:spTree>
    <p:extLst>
      <p:ext uri="{BB962C8B-B14F-4D97-AF65-F5344CB8AC3E}">
        <p14:creationId xmlns:p14="http://schemas.microsoft.com/office/powerpoint/2010/main" val="162415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488D-8383-4261-9394-5C0C67294620}"/>
              </a:ext>
            </a:extLst>
          </p:cNvPr>
          <p:cNvSpPr>
            <a:spLocks noGrp="1"/>
          </p:cNvSpPr>
          <p:nvPr>
            <p:ph type="title"/>
          </p:nvPr>
        </p:nvSpPr>
        <p:spPr>
          <a:xfrm>
            <a:off x="628650" y="368087"/>
            <a:ext cx="7886700" cy="485774"/>
          </a:xfrm>
        </p:spPr>
        <p:txBody>
          <a:bodyPr>
            <a:normAutofit fontScale="90000"/>
          </a:bodyPr>
          <a:lstStyle/>
          <a:p>
            <a:r>
              <a:rPr lang="he-IL" dirty="0"/>
              <a:t>יעדים- אגף חינוך</a:t>
            </a:r>
            <a:br>
              <a:rPr lang="he-IL" dirty="0"/>
            </a:br>
            <a:r>
              <a:rPr lang="he-IL" sz="4000" b="1" dirty="0">
                <a:solidFill>
                  <a:srgbClr val="00B050"/>
                </a:solidFill>
              </a:rPr>
              <a:t>"הגן הקיבוצי"</a:t>
            </a:r>
            <a:endParaRPr lang="x-none" b="1" dirty="0">
              <a:solidFill>
                <a:srgbClr val="00B050"/>
              </a:solidFill>
            </a:endParaRPr>
          </a:p>
        </p:txBody>
      </p:sp>
      <p:sp>
        <p:nvSpPr>
          <p:cNvPr id="3" name="Content Placeholder 2">
            <a:extLst>
              <a:ext uri="{FF2B5EF4-FFF2-40B4-BE49-F238E27FC236}">
                <a16:creationId xmlns:a16="http://schemas.microsoft.com/office/drawing/2014/main" id="{2B60373F-81A8-43F2-B8F1-4935EE1B810C}"/>
              </a:ext>
            </a:extLst>
          </p:cNvPr>
          <p:cNvSpPr>
            <a:spLocks noGrp="1"/>
          </p:cNvSpPr>
          <p:nvPr>
            <p:ph idx="1"/>
          </p:nvPr>
        </p:nvSpPr>
        <p:spPr>
          <a:xfrm>
            <a:off x="-28575" y="1160888"/>
            <a:ext cx="9172575" cy="5030362"/>
          </a:xfrm>
        </p:spPr>
        <p:txBody>
          <a:bodyPr>
            <a:normAutofit fontScale="47500" lnSpcReduction="20000"/>
          </a:bodyPr>
          <a:lstStyle/>
          <a:p>
            <a:pPr>
              <a:lnSpc>
                <a:spcPct val="120000"/>
              </a:lnSpc>
              <a:spcAft>
                <a:spcPts val="800"/>
              </a:spcAft>
            </a:pPr>
            <a:r>
              <a:rPr lang="he-IL" sz="4500" b="1" dirty="0"/>
              <a:t>המשך מיצוב רשת "הגן הקיבוצי" כערכאה מקצועית מוכרת</a:t>
            </a:r>
          </a:p>
          <a:p>
            <a:pPr lvl="2">
              <a:lnSpc>
                <a:spcPct val="120000"/>
              </a:lnSpc>
              <a:spcAft>
                <a:spcPts val="800"/>
              </a:spcAft>
              <a:buFont typeface="Courier New" panose="02070309020205020404" pitchFamily="49" charset="0"/>
              <a:buChar char="o"/>
            </a:pPr>
            <a:r>
              <a:rPr lang="he-IL" sz="4200" dirty="0"/>
              <a:t>הגדרת תפקיד מנהלת "הגן הקיבוצי" כמספק  מענה גם למושבים דרך </a:t>
            </a:r>
            <a:r>
              <a:rPr lang="he-IL" sz="4200" dirty="0" err="1"/>
              <a:t>ממ"א</a:t>
            </a:r>
            <a:endParaRPr lang="he-IL" sz="4200" dirty="0"/>
          </a:p>
          <a:p>
            <a:pPr lvl="2">
              <a:lnSpc>
                <a:spcPct val="120000"/>
              </a:lnSpc>
              <a:spcAft>
                <a:spcPts val="800"/>
              </a:spcAft>
              <a:buFont typeface="Courier New" panose="02070309020205020404" pitchFamily="49" charset="0"/>
              <a:buChar char="o"/>
            </a:pPr>
            <a:r>
              <a:rPr lang="he-IL" sz="4200" dirty="0"/>
              <a:t>כגוף יציג של המרחב הכפרי בתפיסת העבודה של משרדי הממשלה והמועצות האזוריות.</a:t>
            </a:r>
          </a:p>
          <a:p>
            <a:pPr lvl="2">
              <a:lnSpc>
                <a:spcPct val="120000"/>
              </a:lnSpc>
              <a:spcAft>
                <a:spcPts val="800"/>
              </a:spcAft>
              <a:buFont typeface="Courier New" panose="02070309020205020404" pitchFamily="49" charset="0"/>
              <a:buChar char="o"/>
            </a:pPr>
            <a:r>
              <a:rPr lang="he-IL" sz="4200" dirty="0"/>
              <a:t>כתיבת מהדורה מעודכנת לתו התקן "הגן הקיבוצי" -2020 </a:t>
            </a:r>
          </a:p>
          <a:p>
            <a:pPr lvl="2">
              <a:lnSpc>
                <a:spcPct val="120000"/>
              </a:lnSpc>
              <a:spcAft>
                <a:spcPts val="800"/>
              </a:spcAft>
              <a:buFont typeface="Courier New" panose="02070309020205020404" pitchFamily="49" charset="0"/>
              <a:buChar char="o"/>
            </a:pPr>
            <a:r>
              <a:rPr lang="he-IL" sz="4200" dirty="0"/>
              <a:t>פיתוח תוכנית אקדמית לניהול מערכות חינוך בשיתוף פעולה עם אורנים ובאישור משרד החינוך ואגף מעונות יום</a:t>
            </a:r>
          </a:p>
          <a:p>
            <a:pPr lvl="2">
              <a:lnSpc>
                <a:spcPct val="120000"/>
              </a:lnSpc>
              <a:spcAft>
                <a:spcPts val="800"/>
              </a:spcAft>
              <a:buFont typeface="Courier New" panose="02070309020205020404" pitchFamily="49" charset="0"/>
              <a:buChar char="o"/>
            </a:pPr>
            <a:r>
              <a:rPr lang="he-IL" sz="4200" dirty="0"/>
              <a:t>קידום יצירת התאמות לחוזר מנכ"ל קייטנות</a:t>
            </a:r>
          </a:p>
          <a:p>
            <a:pPr lvl="0">
              <a:lnSpc>
                <a:spcPct val="120000"/>
              </a:lnSpc>
            </a:pPr>
            <a:r>
              <a:rPr lang="he-IL" sz="4400" b="1" dirty="0"/>
              <a:t>קידום הכרה בתקן ובתפקיד מנהלת מערכת הגיל הרך על ידי משרד הפנים</a:t>
            </a:r>
            <a:endParaRPr lang="he-IL" sz="4500" b="1" dirty="0"/>
          </a:p>
          <a:p>
            <a:pPr>
              <a:lnSpc>
                <a:spcPct val="120000"/>
              </a:lnSpc>
            </a:pPr>
            <a:r>
              <a:rPr lang="he-IL" sz="4500" b="1" dirty="0"/>
              <a:t>הרחבת מעגל ההשפעה של שולחן ההדרכה בקיבוצים ובמערכות הכפריות</a:t>
            </a:r>
            <a:r>
              <a:rPr lang="he-IL" sz="4500" dirty="0"/>
              <a:t>.                                                </a:t>
            </a:r>
          </a:p>
          <a:p>
            <a:pPr>
              <a:lnSpc>
                <a:spcPct val="120000"/>
              </a:lnSpc>
            </a:pPr>
            <a:r>
              <a:rPr lang="he-IL" sz="4500" b="1" dirty="0"/>
              <a:t>חיזוק הרשת של מנהלות הגיל הרך בישובים</a:t>
            </a:r>
          </a:p>
          <a:p>
            <a:endParaRPr lang="he-IL" dirty="0"/>
          </a:p>
          <a:p>
            <a:endParaRPr lang="x-none" dirty="0"/>
          </a:p>
        </p:txBody>
      </p:sp>
    </p:spTree>
    <p:extLst>
      <p:ext uri="{BB962C8B-B14F-4D97-AF65-F5344CB8AC3E}">
        <p14:creationId xmlns:p14="http://schemas.microsoft.com/office/powerpoint/2010/main" val="348651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231C-B5F3-4B36-82FB-4BD7ECD7C1EC}"/>
              </a:ext>
            </a:extLst>
          </p:cNvPr>
          <p:cNvSpPr>
            <a:spLocks noGrp="1"/>
          </p:cNvSpPr>
          <p:nvPr>
            <p:ph type="title"/>
          </p:nvPr>
        </p:nvSpPr>
        <p:spPr>
          <a:xfrm>
            <a:off x="628649" y="410954"/>
            <a:ext cx="7886700" cy="485774"/>
          </a:xfrm>
        </p:spPr>
        <p:txBody>
          <a:bodyPr>
            <a:normAutofit fontScale="90000"/>
          </a:bodyPr>
          <a:lstStyle/>
          <a:p>
            <a:r>
              <a:rPr lang="he-IL" dirty="0"/>
              <a:t>יעדים- אגף חינוך</a:t>
            </a:r>
            <a:br>
              <a:rPr lang="he-IL" dirty="0"/>
            </a:br>
            <a:r>
              <a:rPr lang="he-IL" sz="4000" b="1" dirty="0">
                <a:solidFill>
                  <a:srgbClr val="00B050"/>
                </a:solidFill>
              </a:rPr>
              <a:t>"שבילים"</a:t>
            </a:r>
            <a:endParaRPr lang="x-none" sz="4000" b="1" dirty="0">
              <a:solidFill>
                <a:srgbClr val="00B050"/>
              </a:solidFill>
            </a:endParaRPr>
          </a:p>
        </p:txBody>
      </p:sp>
      <p:sp>
        <p:nvSpPr>
          <p:cNvPr id="3" name="Content Placeholder 2">
            <a:extLst>
              <a:ext uri="{FF2B5EF4-FFF2-40B4-BE49-F238E27FC236}">
                <a16:creationId xmlns:a16="http://schemas.microsoft.com/office/drawing/2014/main" id="{1378484F-1889-475B-B467-25F056FF0BBF}"/>
              </a:ext>
            </a:extLst>
          </p:cNvPr>
          <p:cNvSpPr>
            <a:spLocks noGrp="1"/>
          </p:cNvSpPr>
          <p:nvPr>
            <p:ph idx="1"/>
          </p:nvPr>
        </p:nvSpPr>
        <p:spPr>
          <a:xfrm>
            <a:off x="47624" y="1368425"/>
            <a:ext cx="9048749" cy="4559509"/>
          </a:xfrm>
        </p:spPr>
        <p:txBody>
          <a:bodyPr>
            <a:normAutofit fontScale="77500" lnSpcReduction="20000"/>
          </a:bodyPr>
          <a:lstStyle/>
          <a:p>
            <a:pPr marL="0" indent="0">
              <a:lnSpc>
                <a:spcPct val="150000"/>
              </a:lnSpc>
              <a:buNone/>
            </a:pPr>
            <a:r>
              <a:rPr lang="he-IL" sz="2400" b="1" dirty="0"/>
              <a:t>המשך מיצוב "שבילים" כגוף מוביל בחינוך החברתי קהילתי</a:t>
            </a:r>
            <a:endParaRPr lang="he-IL" sz="2200" dirty="0"/>
          </a:p>
          <a:p>
            <a:pPr lvl="1">
              <a:lnSpc>
                <a:spcPct val="150000"/>
              </a:lnSpc>
            </a:pPr>
            <a:r>
              <a:rPr lang="he-IL" sz="2600" dirty="0"/>
              <a:t>ביסוס וקידום שיתופי הפעולה עם </a:t>
            </a:r>
            <a:r>
              <a:rPr lang="he-IL" sz="2500" b="1" dirty="0"/>
              <a:t>מנהל חברה ונוער </a:t>
            </a:r>
            <a:r>
              <a:rPr lang="he-IL" sz="2600" dirty="0"/>
              <a:t>- שותפות בכתיבת חוזרי מנכ"ל לחינוך הלא פורמלי, קורסי הכוון במועצות האזוריות</a:t>
            </a:r>
          </a:p>
          <a:p>
            <a:pPr lvl="1">
              <a:lnSpc>
                <a:spcPct val="150000"/>
              </a:lnSpc>
            </a:pPr>
            <a:r>
              <a:rPr lang="he-IL" sz="2600" dirty="0"/>
              <a:t>ביסוס וקידום שיתופי הפעולה עם </a:t>
            </a:r>
            <a:r>
              <a:rPr lang="he-IL" sz="2500" b="1" dirty="0"/>
              <a:t>המנהל לחינוך התיישבותי </a:t>
            </a:r>
            <a:r>
              <a:rPr lang="he-IL" sz="2600" dirty="0"/>
              <a:t>– הכשרות מקצועיות, מרכז הדרכה ופיתוח יוזמות משותפות</a:t>
            </a:r>
          </a:p>
          <a:p>
            <a:pPr lvl="1">
              <a:lnSpc>
                <a:spcPct val="150000"/>
              </a:lnSpc>
            </a:pPr>
            <a:r>
              <a:rPr lang="he-IL" sz="2600" dirty="0"/>
              <a:t>קידום וביסוס </a:t>
            </a:r>
            <a:r>
              <a:rPr lang="he-IL" sz="2500" b="1" dirty="0"/>
              <a:t>הרצף החינוכי </a:t>
            </a:r>
            <a:r>
              <a:rPr lang="he-IL" sz="2600" dirty="0"/>
              <a:t>בין החינוך הפורמלי לבלתי פורמלי במועצות האזוריות</a:t>
            </a:r>
          </a:p>
          <a:p>
            <a:pPr lvl="1">
              <a:lnSpc>
                <a:spcPct val="150000"/>
              </a:lnSpc>
            </a:pPr>
            <a:r>
              <a:rPr lang="he-IL" sz="2600" dirty="0"/>
              <a:t>יצירת מודל ל</a:t>
            </a:r>
            <a:r>
              <a:rPr lang="he-IL" sz="2500" b="1" dirty="0"/>
              <a:t>פיתוח, קידום ושימור צוותי החינוך באחריות הקהילה הקיבוצית </a:t>
            </a:r>
            <a:r>
              <a:rPr lang="he-IL" sz="2600" dirty="0"/>
              <a:t>– משותף לאגף חברה ולאגף חינוך</a:t>
            </a:r>
          </a:p>
          <a:p>
            <a:pPr lvl="1">
              <a:lnSpc>
                <a:spcPct val="150000"/>
              </a:lnSpc>
            </a:pPr>
            <a:r>
              <a:rPr lang="he-IL" sz="2600" dirty="0"/>
              <a:t>קידום האחריות הקהילתית לקיום פעילות </a:t>
            </a:r>
            <a:r>
              <a:rPr lang="he-IL" sz="2500" b="1" dirty="0"/>
              <a:t>תנועת הנוער כחלק מהחינוך החברתי-קהילתי </a:t>
            </a:r>
          </a:p>
          <a:p>
            <a:pPr marL="457200" lvl="1" indent="0">
              <a:lnSpc>
                <a:spcPct val="150000"/>
              </a:lnSpc>
              <a:buNone/>
            </a:pPr>
            <a:endParaRPr lang="he-IL" sz="2000" dirty="0"/>
          </a:p>
          <a:p>
            <a:endParaRPr lang="he-IL" dirty="0"/>
          </a:p>
          <a:p>
            <a:pPr marL="0" indent="0">
              <a:buNone/>
            </a:pPr>
            <a:endParaRPr lang="he-IL" dirty="0"/>
          </a:p>
          <a:p>
            <a:pPr marL="0" indent="0">
              <a:buNone/>
            </a:pPr>
            <a:endParaRPr lang="he-IL" dirty="0"/>
          </a:p>
          <a:p>
            <a:pPr marL="0" indent="0">
              <a:buNone/>
            </a:pPr>
            <a:endParaRPr lang="x-none" dirty="0"/>
          </a:p>
        </p:txBody>
      </p:sp>
    </p:spTree>
    <p:extLst>
      <p:ext uri="{BB962C8B-B14F-4D97-AF65-F5344CB8AC3E}">
        <p14:creationId xmlns:p14="http://schemas.microsoft.com/office/powerpoint/2010/main" val="367732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231C-B5F3-4B36-82FB-4BD7ECD7C1EC}"/>
              </a:ext>
            </a:extLst>
          </p:cNvPr>
          <p:cNvSpPr>
            <a:spLocks noGrp="1"/>
          </p:cNvSpPr>
          <p:nvPr>
            <p:ph type="title"/>
          </p:nvPr>
        </p:nvSpPr>
        <p:spPr>
          <a:xfrm>
            <a:off x="628650" y="477629"/>
            <a:ext cx="7886700" cy="485774"/>
          </a:xfrm>
        </p:spPr>
        <p:txBody>
          <a:bodyPr>
            <a:normAutofit fontScale="90000"/>
          </a:bodyPr>
          <a:lstStyle/>
          <a:p>
            <a:r>
              <a:rPr lang="he-IL" dirty="0"/>
              <a:t>יעדים- אגף חינוך</a:t>
            </a:r>
            <a:br>
              <a:rPr lang="he-IL" dirty="0"/>
            </a:br>
            <a:r>
              <a:rPr lang="he-IL" sz="4000" b="1" dirty="0">
                <a:solidFill>
                  <a:srgbClr val="00B050"/>
                </a:solidFill>
              </a:rPr>
              <a:t>"שבילים"</a:t>
            </a:r>
            <a:endParaRPr lang="x-none" sz="4000" b="1" dirty="0">
              <a:solidFill>
                <a:srgbClr val="00B050"/>
              </a:solidFill>
            </a:endParaRPr>
          </a:p>
        </p:txBody>
      </p:sp>
      <p:sp>
        <p:nvSpPr>
          <p:cNvPr id="3" name="Content Placeholder 2">
            <a:extLst>
              <a:ext uri="{FF2B5EF4-FFF2-40B4-BE49-F238E27FC236}">
                <a16:creationId xmlns:a16="http://schemas.microsoft.com/office/drawing/2014/main" id="{1378484F-1889-475B-B467-25F056FF0BBF}"/>
              </a:ext>
            </a:extLst>
          </p:cNvPr>
          <p:cNvSpPr>
            <a:spLocks noGrp="1"/>
          </p:cNvSpPr>
          <p:nvPr>
            <p:ph idx="1"/>
          </p:nvPr>
        </p:nvSpPr>
        <p:spPr>
          <a:xfrm>
            <a:off x="323850" y="1416050"/>
            <a:ext cx="8686800" cy="4559509"/>
          </a:xfrm>
        </p:spPr>
        <p:txBody>
          <a:bodyPr>
            <a:normAutofit/>
          </a:bodyPr>
          <a:lstStyle/>
          <a:p>
            <a:pPr marL="0" lvl="0" indent="0">
              <a:lnSpc>
                <a:spcPct val="150000"/>
              </a:lnSpc>
              <a:buNone/>
            </a:pPr>
            <a:r>
              <a:rPr lang="he-IL" sz="2000" b="1" dirty="0"/>
              <a:t>שכבות יא'- </a:t>
            </a:r>
            <a:r>
              <a:rPr lang="he-IL" sz="2000" b="1" dirty="0" err="1"/>
              <a:t>יב</a:t>
            </a:r>
            <a:r>
              <a:rPr lang="he-IL" sz="2000" b="1" dirty="0"/>
              <a:t>'</a:t>
            </a:r>
          </a:p>
          <a:p>
            <a:pPr lvl="1">
              <a:lnSpc>
                <a:spcPct val="150000"/>
              </a:lnSpc>
            </a:pPr>
            <a:r>
              <a:rPr lang="he-IL" sz="2000" dirty="0"/>
              <a:t>בניית מודל תוכן והדרכה ייחודיים </a:t>
            </a:r>
          </a:p>
          <a:p>
            <a:pPr lvl="1">
              <a:lnSpc>
                <a:spcPct val="150000"/>
              </a:lnSpc>
            </a:pPr>
            <a:r>
              <a:rPr lang="he-IL" sz="2000" dirty="0"/>
              <a:t>עידוד ליציאה ל</a:t>
            </a:r>
            <a:r>
              <a:rPr lang="he-IL" sz="2000" b="1" dirty="0"/>
              <a:t>שנת שירות ומכינות</a:t>
            </a:r>
          </a:p>
          <a:p>
            <a:pPr lvl="1">
              <a:lnSpc>
                <a:spcPct val="150000"/>
              </a:lnSpc>
            </a:pPr>
            <a:r>
              <a:rPr lang="he-IL" sz="2000" b="1" dirty="0"/>
              <a:t>הכנה לשרות משמעותי - </a:t>
            </a:r>
            <a:r>
              <a:rPr lang="he-IL" sz="2000" dirty="0"/>
              <a:t>העמקת הקשר וההנחיה של הורים בשכבות יא'-</a:t>
            </a:r>
            <a:r>
              <a:rPr lang="he-IL" sz="2000" dirty="0" err="1"/>
              <a:t>יב</a:t>
            </a:r>
            <a:r>
              <a:rPr lang="he-IL" sz="2000" dirty="0"/>
              <a:t>' - בשיתוף עם אגף צעירים </a:t>
            </a:r>
          </a:p>
          <a:p>
            <a:pPr lvl="1">
              <a:lnSpc>
                <a:spcPct val="150000"/>
              </a:lnSpc>
            </a:pPr>
            <a:r>
              <a:rPr lang="he-IL" sz="2000" dirty="0"/>
              <a:t>בניית מודל שמחזק את </a:t>
            </a:r>
            <a:r>
              <a:rPr lang="he-IL" sz="2000" b="1" dirty="0"/>
              <a:t>הרצף הקהילתי </a:t>
            </a:r>
            <a:r>
              <a:rPr lang="he-IL" sz="2000" dirty="0"/>
              <a:t>מתום שנת </a:t>
            </a:r>
            <a:r>
              <a:rPr lang="he-IL" sz="2000" dirty="0" err="1"/>
              <a:t>יב</a:t>
            </a:r>
            <a:r>
              <a:rPr lang="he-IL" sz="2000" dirty="0"/>
              <a:t>' אל שנת השירות והצבא – בשיתוף אגף חברה אגף צעירים</a:t>
            </a:r>
          </a:p>
          <a:p>
            <a:endParaRPr lang="he-IL" dirty="0"/>
          </a:p>
          <a:p>
            <a:pPr marL="0" indent="0">
              <a:buNone/>
            </a:pPr>
            <a:endParaRPr lang="he-IL" dirty="0"/>
          </a:p>
          <a:p>
            <a:pPr marL="0" indent="0">
              <a:buNone/>
            </a:pPr>
            <a:endParaRPr lang="he-IL" dirty="0"/>
          </a:p>
          <a:p>
            <a:pPr marL="0" indent="0">
              <a:buNone/>
            </a:pPr>
            <a:endParaRPr lang="x-none" dirty="0"/>
          </a:p>
        </p:txBody>
      </p:sp>
    </p:spTree>
    <p:extLst>
      <p:ext uri="{BB962C8B-B14F-4D97-AF65-F5344CB8AC3E}">
        <p14:creationId xmlns:p14="http://schemas.microsoft.com/office/powerpoint/2010/main" val="311584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9E2F-FF09-47CE-B8A4-CFE106EC4E1B}"/>
              </a:ext>
            </a:extLst>
          </p:cNvPr>
          <p:cNvSpPr>
            <a:spLocks noGrp="1"/>
          </p:cNvSpPr>
          <p:nvPr>
            <p:ph type="title"/>
          </p:nvPr>
        </p:nvSpPr>
        <p:spPr>
          <a:xfrm>
            <a:off x="628649" y="500151"/>
            <a:ext cx="7886700" cy="485774"/>
          </a:xfrm>
        </p:spPr>
        <p:txBody>
          <a:bodyPr>
            <a:normAutofit fontScale="90000"/>
          </a:bodyPr>
          <a:lstStyle/>
          <a:p>
            <a:r>
              <a:rPr lang="he-IL" dirty="0"/>
              <a:t>יעדים אגף חינוך-</a:t>
            </a:r>
            <a:br>
              <a:rPr lang="he-IL" dirty="0"/>
            </a:br>
            <a:r>
              <a:rPr lang="he-IL" sz="4000" b="1" dirty="0">
                <a:solidFill>
                  <a:srgbClr val="00B050"/>
                </a:solidFill>
              </a:rPr>
              <a:t>שנת שירות</a:t>
            </a:r>
            <a:endParaRPr lang="x-none" sz="4000" b="1" dirty="0">
              <a:solidFill>
                <a:srgbClr val="00B050"/>
              </a:solidFill>
            </a:endParaRPr>
          </a:p>
        </p:txBody>
      </p:sp>
      <p:sp>
        <p:nvSpPr>
          <p:cNvPr id="3" name="Content Placeholder 2">
            <a:extLst>
              <a:ext uri="{FF2B5EF4-FFF2-40B4-BE49-F238E27FC236}">
                <a16:creationId xmlns:a16="http://schemas.microsoft.com/office/drawing/2014/main" id="{AFBA9D76-A619-4BD7-9411-DD77A6505A32}"/>
              </a:ext>
            </a:extLst>
          </p:cNvPr>
          <p:cNvSpPr>
            <a:spLocks noGrp="1"/>
          </p:cNvSpPr>
          <p:nvPr>
            <p:ph idx="1"/>
          </p:nvPr>
        </p:nvSpPr>
        <p:spPr>
          <a:xfrm>
            <a:off x="119061" y="1349287"/>
            <a:ext cx="8905875" cy="4351338"/>
          </a:xfrm>
        </p:spPr>
        <p:txBody>
          <a:bodyPr>
            <a:normAutofit lnSpcReduction="10000"/>
          </a:bodyPr>
          <a:lstStyle/>
          <a:p>
            <a:pPr>
              <a:lnSpc>
                <a:spcPct val="150000"/>
              </a:lnSpc>
            </a:pPr>
            <a:r>
              <a:rPr lang="he-IL" sz="2200" dirty="0"/>
              <a:t>ביסוס </a:t>
            </a:r>
            <a:r>
              <a:rPr lang="he-IL" sz="2200" b="1" dirty="0"/>
              <a:t>תכנית העשרה </a:t>
            </a:r>
            <a:r>
              <a:rPr lang="he-IL" sz="2200" dirty="0"/>
              <a:t>אחידה לכל המסגרות ,העמקת הזהות והשייכות לתנועה הקיבוצית</a:t>
            </a:r>
          </a:p>
          <a:p>
            <a:pPr>
              <a:lnSpc>
                <a:spcPct val="150000"/>
              </a:lnSpc>
            </a:pPr>
            <a:r>
              <a:rPr lang="he-IL" sz="2200" b="1" dirty="0"/>
              <a:t>קידום הקשר עם מנהלי החינוך </a:t>
            </a:r>
            <a:r>
              <a:rPr lang="he-IL" sz="2200" dirty="0"/>
              <a:t>– מעורבות וליווי בתהליכי  המיון שנת שירות לטובת בני הנוער וההורים</a:t>
            </a:r>
          </a:p>
          <a:p>
            <a:pPr>
              <a:lnSpc>
                <a:spcPct val="150000"/>
              </a:lnSpc>
            </a:pPr>
            <a:r>
              <a:rPr lang="he-IL" sz="2200" b="1" dirty="0"/>
              <a:t>מנהל לחינוך התיישבותי - </a:t>
            </a:r>
            <a:r>
              <a:rPr lang="he-IL" sz="2200" dirty="0"/>
              <a:t>שילוב חניכי כפרי נוער, שפועלים בהם </a:t>
            </a:r>
            <a:r>
              <a:rPr lang="he-IL" sz="2200" dirty="0" err="1"/>
              <a:t>שינשינים</a:t>
            </a:r>
            <a:r>
              <a:rPr lang="he-IL" sz="2200" dirty="0"/>
              <a:t> שלנו, במפעלים החינוכיים לצד חברות נעורים כחלק מתהליך חינוכי מתמשך.</a:t>
            </a:r>
          </a:p>
          <a:p>
            <a:pPr>
              <a:lnSpc>
                <a:spcPct val="150000"/>
              </a:lnSpc>
            </a:pPr>
            <a:r>
              <a:rPr lang="he-IL" sz="2200" b="1" dirty="0"/>
              <a:t>יצירת מעגל שותפים בתחום שנת </a:t>
            </a:r>
            <a:r>
              <a:rPr lang="he-IL" sz="2200" b="1" dirty="0" err="1"/>
              <a:t>יג</a:t>
            </a:r>
            <a:r>
              <a:rPr lang="he-IL" sz="2200" b="1" dirty="0"/>
              <a:t>' </a:t>
            </a:r>
            <a:r>
              <a:rPr lang="he-IL" sz="2200" dirty="0"/>
              <a:t>לטובת הרחבת ההזדמנויות לבוגרי מערכות החינוך במרחב ההתיישבותי</a:t>
            </a:r>
          </a:p>
          <a:p>
            <a:pPr marL="0" indent="0">
              <a:buNone/>
            </a:pPr>
            <a:endParaRPr lang="x-none" dirty="0"/>
          </a:p>
        </p:txBody>
      </p:sp>
    </p:spTree>
    <p:extLst>
      <p:ext uri="{BB962C8B-B14F-4D97-AF65-F5344CB8AC3E}">
        <p14:creationId xmlns:p14="http://schemas.microsoft.com/office/powerpoint/2010/main" val="331618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488D-8383-4261-9394-5C0C67294620}"/>
              </a:ext>
            </a:extLst>
          </p:cNvPr>
          <p:cNvSpPr>
            <a:spLocks noGrp="1"/>
          </p:cNvSpPr>
          <p:nvPr>
            <p:ph type="title"/>
          </p:nvPr>
        </p:nvSpPr>
        <p:spPr>
          <a:xfrm>
            <a:off x="628649" y="1058967"/>
            <a:ext cx="8277225" cy="485774"/>
          </a:xfrm>
        </p:spPr>
        <p:txBody>
          <a:bodyPr>
            <a:normAutofit fontScale="90000"/>
          </a:bodyPr>
          <a:lstStyle/>
          <a:p>
            <a:r>
              <a:rPr lang="he-IL" dirty="0"/>
              <a:t>מטרות – </a:t>
            </a:r>
            <a:br>
              <a:rPr lang="he-IL" dirty="0"/>
            </a:br>
            <a:r>
              <a:rPr lang="he-IL" dirty="0"/>
              <a:t> אגף צעירים ומעורבות בחברה הישראלית</a:t>
            </a:r>
            <a:br>
              <a:rPr lang="he-IL" dirty="0"/>
            </a:br>
            <a:endParaRPr lang="x-none" dirty="0">
              <a:solidFill>
                <a:srgbClr val="00B050"/>
              </a:solidFill>
            </a:endParaRPr>
          </a:p>
        </p:txBody>
      </p:sp>
      <p:sp>
        <p:nvSpPr>
          <p:cNvPr id="3" name="Content Placeholder 2">
            <a:extLst>
              <a:ext uri="{FF2B5EF4-FFF2-40B4-BE49-F238E27FC236}">
                <a16:creationId xmlns:a16="http://schemas.microsoft.com/office/drawing/2014/main" id="{2B60373F-81A8-43F2-B8F1-4935EE1B810C}"/>
              </a:ext>
            </a:extLst>
          </p:cNvPr>
          <p:cNvSpPr>
            <a:spLocks noGrp="1"/>
          </p:cNvSpPr>
          <p:nvPr>
            <p:ph idx="1"/>
          </p:nvPr>
        </p:nvSpPr>
        <p:spPr>
          <a:xfrm>
            <a:off x="231820" y="1825625"/>
            <a:ext cx="8283530" cy="4351338"/>
          </a:xfrm>
        </p:spPr>
        <p:txBody>
          <a:bodyPr>
            <a:normAutofit/>
          </a:bodyPr>
          <a:lstStyle/>
          <a:p>
            <a:r>
              <a:rPr lang="he-IL" dirty="0"/>
              <a:t>המשך מאבק על פניה של מדינת ישראל.  </a:t>
            </a:r>
          </a:p>
          <a:p>
            <a:r>
              <a:rPr lang="he-IL" dirty="0"/>
              <a:t>חיזוק המעורבות הפוליטית והחברתית של הקיבוצים וחבריהם. </a:t>
            </a:r>
          </a:p>
          <a:p>
            <a:r>
              <a:rPr lang="he-IL" dirty="0"/>
              <a:t>פיתוח וחיזוק השתלבות הדור הצעיר בקהילה הקיבוצית. קידום ועידוד הצעירים להשתלבות בעמדות מפתח בקהילה, בתנועה ובחברה הישראלית.</a:t>
            </a:r>
          </a:p>
          <a:p>
            <a:r>
              <a:rPr lang="he-IL" dirty="0"/>
              <a:t>מיתוג ושיווק הקיבוצים כמוקדים של מעורבות חברתית ותרומה למדינה. </a:t>
            </a:r>
          </a:p>
          <a:p>
            <a:endParaRPr lang="x-none" dirty="0"/>
          </a:p>
        </p:txBody>
      </p:sp>
    </p:spTree>
    <p:extLst>
      <p:ext uri="{BB962C8B-B14F-4D97-AF65-F5344CB8AC3E}">
        <p14:creationId xmlns:p14="http://schemas.microsoft.com/office/powerpoint/2010/main" val="32568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BA7D-68F8-48CD-819C-FFAD4ED4ACB1}"/>
              </a:ext>
            </a:extLst>
          </p:cNvPr>
          <p:cNvSpPr>
            <a:spLocks noGrp="1"/>
          </p:cNvSpPr>
          <p:nvPr>
            <p:ph type="title"/>
          </p:nvPr>
        </p:nvSpPr>
        <p:spPr>
          <a:xfrm>
            <a:off x="628650" y="510962"/>
            <a:ext cx="7886700" cy="485774"/>
          </a:xfrm>
        </p:spPr>
        <p:txBody>
          <a:bodyPr>
            <a:normAutofit fontScale="90000"/>
          </a:bodyPr>
          <a:lstStyle/>
          <a:p>
            <a:r>
              <a:rPr lang="he-IL" dirty="0"/>
              <a:t>יעדי אגף צעירים - מטה</a:t>
            </a:r>
            <a:br>
              <a:rPr lang="he-IL" dirty="0"/>
            </a:br>
            <a:r>
              <a:rPr lang="he-IL" dirty="0">
                <a:solidFill>
                  <a:srgbClr val="00B050"/>
                </a:solidFill>
              </a:rPr>
              <a:t>כללי</a:t>
            </a:r>
            <a:endParaRPr lang="x-none" dirty="0">
              <a:solidFill>
                <a:srgbClr val="00B050"/>
              </a:solidFill>
            </a:endParaRPr>
          </a:p>
        </p:txBody>
      </p:sp>
      <p:sp>
        <p:nvSpPr>
          <p:cNvPr id="3" name="Content Placeholder 2">
            <a:extLst>
              <a:ext uri="{FF2B5EF4-FFF2-40B4-BE49-F238E27FC236}">
                <a16:creationId xmlns:a16="http://schemas.microsoft.com/office/drawing/2014/main" id="{3BA0404B-EA45-4489-A6A0-C6BEE6ED7E0E}"/>
              </a:ext>
            </a:extLst>
          </p:cNvPr>
          <p:cNvSpPr>
            <a:spLocks noGrp="1"/>
          </p:cNvSpPr>
          <p:nvPr>
            <p:ph idx="1"/>
          </p:nvPr>
        </p:nvSpPr>
        <p:spPr>
          <a:xfrm>
            <a:off x="171450" y="1568450"/>
            <a:ext cx="8343900" cy="4351338"/>
          </a:xfrm>
        </p:spPr>
        <p:txBody>
          <a:bodyPr>
            <a:normAutofit/>
          </a:bodyPr>
          <a:lstStyle/>
          <a:p>
            <a:r>
              <a:rPr lang="he-IL" dirty="0"/>
              <a:t>חיזוק הקשרים והעבודה המשותפת בין חלקי האגף השונים. </a:t>
            </a:r>
          </a:p>
          <a:p>
            <a:r>
              <a:rPr lang="he-IL" dirty="0"/>
              <a:t>בדיקת התכנות ואפיון ל</a:t>
            </a:r>
            <a:r>
              <a:rPr lang="en-US" dirty="0"/>
              <a:t>- CRM</a:t>
            </a:r>
            <a:r>
              <a:rPr lang="he-IL" dirty="0"/>
              <a:t> אגפי\תנועתי. </a:t>
            </a:r>
          </a:p>
          <a:p>
            <a:r>
              <a:rPr lang="he-IL" dirty="0"/>
              <a:t>הקמת שולחן ארגונים חברתיים עם זיקה לפעילות האגף.</a:t>
            </a:r>
          </a:p>
          <a:p>
            <a:r>
              <a:rPr lang="he-IL" dirty="0"/>
              <a:t>חיזוק הפעולה הפוליטית והאקטיביסטית בשטח.</a:t>
            </a:r>
          </a:p>
          <a:p>
            <a:r>
              <a:rPr lang="he-IL" dirty="0"/>
              <a:t>פיתוח פרויקט מעורבות חברתית בחברה הערבית. </a:t>
            </a:r>
          </a:p>
          <a:p>
            <a:r>
              <a:rPr lang="he-IL" dirty="0"/>
              <a:t>הטמעת "קיבוצניקים עם החברה" בתנועה והקמת ועדות מעורבות חברתית. </a:t>
            </a:r>
          </a:p>
          <a:p>
            <a:r>
              <a:rPr lang="he-IL" dirty="0"/>
              <a:t>יצירת שת"פים וגיוס כספים לתכניות האגף. </a:t>
            </a:r>
          </a:p>
          <a:p>
            <a:endParaRPr lang="he-IL" dirty="0"/>
          </a:p>
          <a:p>
            <a:pPr marL="0" indent="0">
              <a:buNone/>
            </a:pPr>
            <a:endParaRPr lang="he-IL" dirty="0"/>
          </a:p>
          <a:p>
            <a:endParaRPr lang="he-IL" dirty="0"/>
          </a:p>
          <a:p>
            <a:endParaRPr lang="x-none" dirty="0"/>
          </a:p>
        </p:txBody>
      </p:sp>
    </p:spTree>
    <p:extLst>
      <p:ext uri="{BB962C8B-B14F-4D97-AF65-F5344CB8AC3E}">
        <p14:creationId xmlns:p14="http://schemas.microsoft.com/office/powerpoint/2010/main" val="366603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B8E4-4926-4D5D-9F7F-EA0BE0CD39D7}"/>
              </a:ext>
            </a:extLst>
          </p:cNvPr>
          <p:cNvSpPr>
            <a:spLocks noGrp="1"/>
          </p:cNvSpPr>
          <p:nvPr>
            <p:ph type="title"/>
          </p:nvPr>
        </p:nvSpPr>
        <p:spPr>
          <a:xfrm>
            <a:off x="628649" y="1097136"/>
            <a:ext cx="7886700" cy="485774"/>
          </a:xfrm>
        </p:spPr>
        <p:txBody>
          <a:bodyPr>
            <a:normAutofit fontScale="90000"/>
          </a:bodyPr>
          <a:lstStyle/>
          <a:p>
            <a:r>
              <a:rPr lang="he-IL" dirty="0"/>
              <a:t>יעדי אגף צעירים</a:t>
            </a:r>
            <a:br>
              <a:rPr lang="he-IL" dirty="0"/>
            </a:br>
            <a:r>
              <a:rPr lang="he-IL" dirty="0">
                <a:solidFill>
                  <a:srgbClr val="00B050"/>
                </a:solidFill>
              </a:rPr>
              <a:t>פיתוח מנהיגות צעירה</a:t>
            </a:r>
            <a:br>
              <a:rPr lang="he-IL" dirty="0"/>
            </a:br>
            <a:r>
              <a:rPr lang="he-IL" dirty="0"/>
              <a:t> </a:t>
            </a:r>
            <a:endParaRPr lang="x-none" dirty="0"/>
          </a:p>
        </p:txBody>
      </p:sp>
      <p:sp>
        <p:nvSpPr>
          <p:cNvPr id="3" name="Content Placeholder 2">
            <a:extLst>
              <a:ext uri="{FF2B5EF4-FFF2-40B4-BE49-F238E27FC236}">
                <a16:creationId xmlns:a16="http://schemas.microsoft.com/office/drawing/2014/main" id="{67A3F8BB-D015-48CE-AE94-640D94B0318D}"/>
              </a:ext>
            </a:extLst>
          </p:cNvPr>
          <p:cNvSpPr>
            <a:spLocks noGrp="1"/>
          </p:cNvSpPr>
          <p:nvPr>
            <p:ph idx="1"/>
          </p:nvPr>
        </p:nvSpPr>
        <p:spPr>
          <a:xfrm>
            <a:off x="145141" y="1582910"/>
            <a:ext cx="8853715" cy="4564939"/>
          </a:xfrm>
        </p:spPr>
        <p:txBody>
          <a:bodyPr>
            <a:normAutofit lnSpcReduction="10000"/>
          </a:bodyPr>
          <a:lstStyle/>
          <a:p>
            <a:r>
              <a:rPr lang="he-IL" dirty="0"/>
              <a:t>שותפות בבניית קורס למנהיגות הבכירה.</a:t>
            </a:r>
          </a:p>
          <a:p>
            <a:r>
              <a:rPr lang="he-IL" dirty="0"/>
              <a:t>בניית קורס "עתודה מנהיגותית"- פתיחת שני מחזורים, בצפון ובדרום, בשיתוף אגף חברה.</a:t>
            </a:r>
          </a:p>
          <a:p>
            <a:r>
              <a:rPr lang="he-IL" dirty="0"/>
              <a:t>המשך מהלך הקמת ועדות צעירים והכשרתן. הכשרה של כ- 60 רכזים ב-8 מועצות אזוריות וליווי ועדות צעירים קיימות. </a:t>
            </a:r>
          </a:p>
          <a:p>
            <a:r>
              <a:rPr lang="he-IL" dirty="0"/>
              <a:t>מיסוד וביסוס רשת הצעירים כפלטפורמה פעילה המעניקה ערך לצעירי הקיבוצים. </a:t>
            </a:r>
          </a:p>
          <a:p>
            <a:r>
              <a:rPr lang="he-IL" dirty="0"/>
              <a:t>פסגת צעירים והאקתון קיבוצי – ביסוס המסורת והגדלת מספר המשתתפים. </a:t>
            </a:r>
          </a:p>
          <a:p>
            <a:r>
              <a:rPr lang="he-IL" dirty="0"/>
              <a:t>תכניות מנהיגות (שבילים ואפיקים) - הגדלת מספר המשתתפים השנתי בתכניות. </a:t>
            </a:r>
          </a:p>
          <a:p>
            <a:endParaRPr lang="x-none" dirty="0"/>
          </a:p>
        </p:txBody>
      </p:sp>
    </p:spTree>
    <p:extLst>
      <p:ext uri="{BB962C8B-B14F-4D97-AF65-F5344CB8AC3E}">
        <p14:creationId xmlns:p14="http://schemas.microsoft.com/office/powerpoint/2010/main" val="201434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B76-E1A4-4D7C-82C6-D23B9016B738}"/>
              </a:ext>
            </a:extLst>
          </p:cNvPr>
          <p:cNvSpPr>
            <a:spLocks noGrp="1"/>
          </p:cNvSpPr>
          <p:nvPr>
            <p:ph type="title"/>
          </p:nvPr>
        </p:nvSpPr>
        <p:spPr>
          <a:xfrm>
            <a:off x="628650" y="833525"/>
            <a:ext cx="7886700" cy="485774"/>
          </a:xfrm>
        </p:spPr>
        <p:txBody>
          <a:bodyPr>
            <a:normAutofit fontScale="90000"/>
          </a:bodyPr>
          <a:lstStyle/>
          <a:p>
            <a:r>
              <a:rPr lang="he-IL" dirty="0"/>
              <a:t>יעדי אגף צעירים</a:t>
            </a:r>
            <a:br>
              <a:rPr lang="he-IL" dirty="0"/>
            </a:br>
            <a:r>
              <a:rPr lang="he-IL" dirty="0">
                <a:solidFill>
                  <a:srgbClr val="00B050"/>
                </a:solidFill>
              </a:rPr>
              <a:t>מעורבות בחברה הישראלית</a:t>
            </a:r>
            <a:endParaRPr lang="x-none" dirty="0">
              <a:solidFill>
                <a:srgbClr val="00B050"/>
              </a:solidFill>
            </a:endParaRPr>
          </a:p>
        </p:txBody>
      </p:sp>
      <p:sp>
        <p:nvSpPr>
          <p:cNvPr id="3" name="Content Placeholder 2">
            <a:extLst>
              <a:ext uri="{FF2B5EF4-FFF2-40B4-BE49-F238E27FC236}">
                <a16:creationId xmlns:a16="http://schemas.microsoft.com/office/drawing/2014/main" id="{53AF5599-A5B6-4811-9A65-CC28F06E4AC0}"/>
              </a:ext>
            </a:extLst>
          </p:cNvPr>
          <p:cNvSpPr>
            <a:spLocks noGrp="1"/>
          </p:cNvSpPr>
          <p:nvPr>
            <p:ph idx="1"/>
          </p:nvPr>
        </p:nvSpPr>
        <p:spPr>
          <a:xfrm>
            <a:off x="47625" y="1598751"/>
            <a:ext cx="9048750" cy="4435249"/>
          </a:xfrm>
        </p:spPr>
        <p:txBody>
          <a:bodyPr>
            <a:normAutofit/>
          </a:bodyPr>
          <a:lstStyle/>
          <a:p>
            <a:r>
              <a:rPr lang="he-IL" dirty="0"/>
              <a:t>מיסוד תכנית הגש"שים- הרחבה לחוף הכרמל ושת"פ עם אגף חברה. </a:t>
            </a:r>
          </a:p>
          <a:p>
            <a:r>
              <a:rPr lang="he-IL" dirty="0"/>
              <a:t>הגדרת מתווה לצירוף קיבוצים עירוניים לתנועה.</a:t>
            </a:r>
          </a:p>
          <a:p>
            <a:r>
              <a:rPr lang="he-IL" dirty="0"/>
              <a:t>הרחבת תכניות תל"מ וחיילים בודדים ופיתוח תכניות ההמשך לצעירים בסיכוי. </a:t>
            </a:r>
          </a:p>
          <a:p>
            <a:r>
              <a:rPr lang="he-IL" dirty="0"/>
              <a:t>בחינת הקמת מכינה שנתית בשותפות עם איגוד התעשייה. </a:t>
            </a:r>
          </a:p>
          <a:p>
            <a:pPr marL="0" indent="0">
              <a:buNone/>
            </a:pPr>
            <a:endParaRPr lang="he-IL" dirty="0"/>
          </a:p>
          <a:p>
            <a:pPr marL="0" indent="0">
              <a:buNone/>
            </a:pPr>
            <a:endParaRPr lang="he-IL" dirty="0"/>
          </a:p>
          <a:p>
            <a:endParaRPr lang="x-none" dirty="0"/>
          </a:p>
        </p:txBody>
      </p:sp>
    </p:spTree>
    <p:extLst>
      <p:ext uri="{BB962C8B-B14F-4D97-AF65-F5344CB8AC3E}">
        <p14:creationId xmlns:p14="http://schemas.microsoft.com/office/powerpoint/2010/main" val="151079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B76-E1A4-4D7C-82C6-D23B9016B738}"/>
              </a:ext>
            </a:extLst>
          </p:cNvPr>
          <p:cNvSpPr>
            <a:spLocks noGrp="1"/>
          </p:cNvSpPr>
          <p:nvPr>
            <p:ph type="title"/>
          </p:nvPr>
        </p:nvSpPr>
        <p:spPr>
          <a:xfrm>
            <a:off x="628650" y="833525"/>
            <a:ext cx="7886700" cy="485774"/>
          </a:xfrm>
        </p:spPr>
        <p:txBody>
          <a:bodyPr>
            <a:normAutofit fontScale="90000"/>
          </a:bodyPr>
          <a:lstStyle/>
          <a:p>
            <a:r>
              <a:rPr lang="he-IL" dirty="0"/>
              <a:t>יעדי אגף צעירים</a:t>
            </a:r>
            <a:br>
              <a:rPr lang="he-IL" dirty="0"/>
            </a:br>
            <a:r>
              <a:rPr lang="he-IL" dirty="0">
                <a:solidFill>
                  <a:srgbClr val="00B050"/>
                </a:solidFill>
              </a:rPr>
              <a:t>מחלקת חיילים בודדים</a:t>
            </a:r>
            <a:endParaRPr lang="x-none" dirty="0">
              <a:solidFill>
                <a:srgbClr val="00B050"/>
              </a:solidFill>
            </a:endParaRPr>
          </a:p>
        </p:txBody>
      </p:sp>
      <p:sp>
        <p:nvSpPr>
          <p:cNvPr id="3" name="Content Placeholder 2">
            <a:extLst>
              <a:ext uri="{FF2B5EF4-FFF2-40B4-BE49-F238E27FC236}">
                <a16:creationId xmlns:a16="http://schemas.microsoft.com/office/drawing/2014/main" id="{53AF5599-A5B6-4811-9A65-CC28F06E4AC0}"/>
              </a:ext>
            </a:extLst>
          </p:cNvPr>
          <p:cNvSpPr>
            <a:spLocks noGrp="1"/>
          </p:cNvSpPr>
          <p:nvPr>
            <p:ph idx="1"/>
          </p:nvPr>
        </p:nvSpPr>
        <p:spPr>
          <a:xfrm>
            <a:off x="47625" y="1598751"/>
            <a:ext cx="9048750" cy="4435249"/>
          </a:xfrm>
        </p:spPr>
        <p:txBody>
          <a:bodyPr>
            <a:normAutofit/>
          </a:bodyPr>
          <a:lstStyle/>
          <a:p>
            <a:r>
              <a:rPr lang="he-IL" dirty="0"/>
              <a:t>הגדלת מספר החיילים הבודדים בקיבוצים.</a:t>
            </a:r>
          </a:p>
          <a:p>
            <a:r>
              <a:rPr lang="he-IL" dirty="0"/>
              <a:t>תוספת קיבוצים לקליטת חיילים וגרעיני צבר ( עדיין מחפשים לקיץ 2020 )</a:t>
            </a:r>
          </a:p>
          <a:p>
            <a:r>
              <a:rPr lang="he-IL" dirty="0"/>
              <a:t>פיתוח יוזמות ושיתופי פעולה לקידום התכנית ( גרעין עם </a:t>
            </a:r>
            <a:r>
              <a:rPr lang="he-IL" dirty="0" err="1"/>
              <a:t>השוה"צ</a:t>
            </a:r>
            <a:r>
              <a:rPr lang="he-IL" dirty="0"/>
              <a:t>, בדיקת היתכנות לגרעינים מאפיקים נוספים).</a:t>
            </a:r>
          </a:p>
          <a:p>
            <a:r>
              <a:rPr lang="he-IL" dirty="0"/>
              <a:t>טיוב תהליכי עבודה מול הצבא והקיבוצים.</a:t>
            </a:r>
          </a:p>
          <a:p>
            <a:r>
              <a:rPr lang="he-IL" dirty="0"/>
              <a:t>טיפוח רווחת החיילים הבודדים בקיבוצים ( גיוס תרומות, סיוע  לקיבוצים בשיפוץ וציוד , ימי העשרה וכיף ).</a:t>
            </a:r>
          </a:p>
          <a:p>
            <a:r>
              <a:rPr lang="he-IL" dirty="0"/>
              <a:t>מיתוג ופרסום התכנית והעשייה. </a:t>
            </a:r>
          </a:p>
          <a:p>
            <a:pPr marL="0" indent="0">
              <a:buNone/>
            </a:pPr>
            <a:endParaRPr lang="he-IL" dirty="0"/>
          </a:p>
          <a:p>
            <a:pPr marL="0" indent="0">
              <a:buNone/>
            </a:pPr>
            <a:endParaRPr lang="he-IL" dirty="0"/>
          </a:p>
          <a:p>
            <a:endParaRPr lang="x-none" dirty="0"/>
          </a:p>
        </p:txBody>
      </p:sp>
    </p:spTree>
    <p:extLst>
      <p:ext uri="{BB962C8B-B14F-4D97-AF65-F5344CB8AC3E}">
        <p14:creationId xmlns:p14="http://schemas.microsoft.com/office/powerpoint/2010/main" val="305605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DB76-E1A4-4D7C-82C6-D23B9016B738}"/>
              </a:ext>
            </a:extLst>
          </p:cNvPr>
          <p:cNvSpPr>
            <a:spLocks noGrp="1"/>
          </p:cNvSpPr>
          <p:nvPr>
            <p:ph type="title"/>
          </p:nvPr>
        </p:nvSpPr>
        <p:spPr>
          <a:xfrm>
            <a:off x="628650" y="833525"/>
            <a:ext cx="7886700" cy="485774"/>
          </a:xfrm>
        </p:spPr>
        <p:txBody>
          <a:bodyPr>
            <a:normAutofit fontScale="90000"/>
          </a:bodyPr>
          <a:lstStyle/>
          <a:p>
            <a:r>
              <a:rPr lang="he-IL" dirty="0"/>
              <a:t>יעדי אגף צעירים</a:t>
            </a:r>
            <a:br>
              <a:rPr lang="he-IL" dirty="0"/>
            </a:br>
            <a:r>
              <a:rPr lang="he-IL" dirty="0">
                <a:solidFill>
                  <a:srgbClr val="00B050"/>
                </a:solidFill>
              </a:rPr>
              <a:t>תל"מ</a:t>
            </a:r>
            <a:endParaRPr lang="x-none" dirty="0">
              <a:solidFill>
                <a:srgbClr val="00B050"/>
              </a:solidFill>
            </a:endParaRPr>
          </a:p>
        </p:txBody>
      </p:sp>
      <p:sp>
        <p:nvSpPr>
          <p:cNvPr id="3" name="Content Placeholder 2">
            <a:extLst>
              <a:ext uri="{FF2B5EF4-FFF2-40B4-BE49-F238E27FC236}">
                <a16:creationId xmlns:a16="http://schemas.microsoft.com/office/drawing/2014/main" id="{53AF5599-A5B6-4811-9A65-CC28F06E4AC0}"/>
              </a:ext>
            </a:extLst>
          </p:cNvPr>
          <p:cNvSpPr>
            <a:spLocks noGrp="1"/>
          </p:cNvSpPr>
          <p:nvPr>
            <p:ph idx="1"/>
          </p:nvPr>
        </p:nvSpPr>
        <p:spPr>
          <a:xfrm>
            <a:off x="628650" y="1560739"/>
            <a:ext cx="8273143" cy="4435249"/>
          </a:xfrm>
        </p:spPr>
        <p:txBody>
          <a:bodyPr>
            <a:normAutofit/>
          </a:bodyPr>
          <a:lstStyle/>
          <a:p>
            <a:r>
              <a:rPr lang="he-IL" dirty="0"/>
              <a:t>עמידה ביעדי הרחבת התכנית - הרחבת התכנית בקיבוצים - מ15-ל20 ואיוש מירב התקנים האפשריים למשתתפי התכנית. </a:t>
            </a:r>
          </a:p>
          <a:p>
            <a:r>
              <a:rPr lang="he-IL" dirty="0"/>
              <a:t>ייצוב התכנית מבחינת שת"פ המשרד לשוויון חברתי ויתד תוך פיתוח והתאמת תוכן ייעודי והתאמת התכנית לאוכלוסיות חדשות. </a:t>
            </a:r>
          </a:p>
          <a:p>
            <a:r>
              <a:rPr lang="he-IL" dirty="0"/>
              <a:t>כניסה לשותפויות חדשות בקהילה המאפשרות הגמשת התכנית ובניית "קומה שנייה".</a:t>
            </a:r>
          </a:p>
          <a:p>
            <a:r>
              <a:rPr lang="he-IL" dirty="0"/>
              <a:t>הסדרה ומיסוד לצד הבטחת המשך קיומה. </a:t>
            </a:r>
          </a:p>
          <a:p>
            <a:endParaRPr lang="x-none" dirty="0"/>
          </a:p>
        </p:txBody>
      </p:sp>
    </p:spTree>
    <p:extLst>
      <p:ext uri="{BB962C8B-B14F-4D97-AF65-F5344CB8AC3E}">
        <p14:creationId xmlns:p14="http://schemas.microsoft.com/office/powerpoint/2010/main" val="102899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מטרות העל</a:t>
            </a:r>
          </a:p>
        </p:txBody>
      </p:sp>
      <p:sp>
        <p:nvSpPr>
          <p:cNvPr id="3" name="מציין מיקום תוכן 2"/>
          <p:cNvSpPr>
            <a:spLocks noGrp="1"/>
          </p:cNvSpPr>
          <p:nvPr>
            <p:ph idx="1"/>
          </p:nvPr>
        </p:nvSpPr>
        <p:spPr>
          <a:xfrm>
            <a:off x="510639" y="1562009"/>
            <a:ext cx="8004711" cy="4351338"/>
          </a:xfrm>
        </p:spPr>
        <p:txBody>
          <a:bodyPr>
            <a:normAutofit/>
          </a:bodyPr>
          <a:lstStyle/>
          <a:p>
            <a:pPr>
              <a:spcAft>
                <a:spcPts val="1200"/>
              </a:spcAft>
            </a:pPr>
            <a:r>
              <a:rPr lang="he-IL" b="1" dirty="0">
                <a:effectLst>
                  <a:outerShdw blurRad="38100" dist="38100" dir="2700000" algn="tl">
                    <a:srgbClr val="000000">
                      <a:alpha val="43137"/>
                    </a:srgbClr>
                  </a:outerShdw>
                </a:effectLst>
              </a:rPr>
              <a:t>מזכירות התנועה ומוסדותיה יפעלו כמיטב יכולתם בכדי לשמר את תנופת הצמיחה בקיבוצי התנועה.</a:t>
            </a:r>
            <a:endParaRPr lang="en-US" b="1" dirty="0">
              <a:effectLst>
                <a:outerShdw blurRad="38100" dist="38100" dir="2700000" algn="tl">
                  <a:srgbClr val="000000">
                    <a:alpha val="43137"/>
                  </a:srgbClr>
                </a:outerShdw>
              </a:effectLst>
            </a:endParaRPr>
          </a:p>
          <a:p>
            <a:pPr lvl="0">
              <a:spcAft>
                <a:spcPts val="1200"/>
              </a:spcAft>
            </a:pPr>
            <a:r>
              <a:rPr lang="he-IL" b="1" dirty="0">
                <a:effectLst>
                  <a:outerShdw blurRad="38100" dist="38100" dir="2700000" algn="tl">
                    <a:srgbClr val="000000">
                      <a:alpha val="43137"/>
                    </a:srgbClr>
                  </a:outerShdw>
                </a:effectLst>
              </a:rPr>
              <a:t>נתמודד על שגשוגה של החקלאות הישראלית               וניאבק על עתיד המרחב הכפרי.</a:t>
            </a:r>
            <a:endParaRPr lang="en-US" b="1" dirty="0">
              <a:effectLst>
                <a:outerShdw blurRad="38100" dist="38100" dir="2700000" algn="tl">
                  <a:srgbClr val="000000">
                    <a:alpha val="43137"/>
                  </a:srgbClr>
                </a:outerShdw>
              </a:effectLst>
            </a:endParaRPr>
          </a:p>
          <a:p>
            <a:pPr lvl="0">
              <a:spcAft>
                <a:spcPts val="1200"/>
              </a:spcAft>
            </a:pPr>
            <a:r>
              <a:rPr lang="he-IL" b="1" dirty="0">
                <a:effectLst>
                  <a:outerShdw blurRad="38100" dist="38100" dir="2700000" algn="tl">
                    <a:srgbClr val="000000">
                      <a:alpha val="43137"/>
                    </a:srgbClr>
                  </a:outerShdw>
                </a:effectLst>
              </a:rPr>
              <a:t>נפעל כמיטב יכולתנו בכדי לשמר את זהותנו כחברה קואופרטיבית ערכית וייחודית .</a:t>
            </a:r>
          </a:p>
          <a:p>
            <a:pPr lvl="0">
              <a:spcAft>
                <a:spcPts val="1200"/>
              </a:spcAft>
            </a:pPr>
            <a:r>
              <a:rPr lang="he-IL" b="1" dirty="0">
                <a:effectLst>
                  <a:outerShdw blurRad="38100" dist="38100" dir="2700000" algn="tl">
                    <a:srgbClr val="000000">
                      <a:alpha val="43137"/>
                    </a:srgbClr>
                  </a:outerShdw>
                </a:effectLst>
              </a:rPr>
              <a:t>נשפר את מעורבותנו בעיצוב החברה בישראל.</a:t>
            </a:r>
          </a:p>
          <a:p>
            <a:pPr marL="0" lvl="0" indent="0">
              <a:buNone/>
            </a:pPr>
            <a:r>
              <a:rPr lang="he-IL" dirty="0"/>
              <a:t>  </a:t>
            </a:r>
            <a:endParaRPr lang="en-US" dirty="0"/>
          </a:p>
          <a:p>
            <a:endParaRPr lang="en-US" dirty="0"/>
          </a:p>
          <a:p>
            <a:endParaRPr lang="he-IL" dirty="0"/>
          </a:p>
        </p:txBody>
      </p:sp>
    </p:spTree>
    <p:extLst>
      <p:ext uri="{BB962C8B-B14F-4D97-AF65-F5344CB8AC3E}">
        <p14:creationId xmlns:p14="http://schemas.microsoft.com/office/powerpoint/2010/main" val="154269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8016-8F7F-4F89-91D6-DB8E24FA747A}"/>
              </a:ext>
            </a:extLst>
          </p:cNvPr>
          <p:cNvSpPr>
            <a:spLocks noGrp="1"/>
          </p:cNvSpPr>
          <p:nvPr>
            <p:ph type="title"/>
          </p:nvPr>
        </p:nvSpPr>
        <p:spPr>
          <a:xfrm>
            <a:off x="628650" y="817049"/>
            <a:ext cx="7886700" cy="485774"/>
          </a:xfrm>
        </p:spPr>
        <p:txBody>
          <a:bodyPr>
            <a:normAutofit fontScale="90000"/>
          </a:bodyPr>
          <a:lstStyle/>
          <a:p>
            <a:r>
              <a:rPr lang="he-IL" dirty="0"/>
              <a:t>יעדי אגף צעירים </a:t>
            </a:r>
            <a:br>
              <a:rPr lang="he-IL" dirty="0"/>
            </a:br>
            <a:r>
              <a:rPr lang="he-IL" dirty="0">
                <a:solidFill>
                  <a:srgbClr val="00B050"/>
                </a:solidFill>
              </a:rPr>
              <a:t>ביטחון ועידוד שירות משמעותי</a:t>
            </a:r>
            <a:endParaRPr lang="x-none" dirty="0">
              <a:solidFill>
                <a:srgbClr val="00B050"/>
              </a:solidFill>
            </a:endParaRPr>
          </a:p>
        </p:txBody>
      </p:sp>
      <p:sp>
        <p:nvSpPr>
          <p:cNvPr id="3" name="Content Placeholder 2">
            <a:extLst>
              <a:ext uri="{FF2B5EF4-FFF2-40B4-BE49-F238E27FC236}">
                <a16:creationId xmlns:a16="http://schemas.microsoft.com/office/drawing/2014/main" id="{F6D25FB6-1D36-402E-9C05-A27C03AD4E13}"/>
              </a:ext>
            </a:extLst>
          </p:cNvPr>
          <p:cNvSpPr>
            <a:spLocks noGrp="1"/>
          </p:cNvSpPr>
          <p:nvPr>
            <p:ph idx="1"/>
          </p:nvPr>
        </p:nvSpPr>
        <p:spPr>
          <a:xfrm>
            <a:off x="85725" y="1633408"/>
            <a:ext cx="9058275" cy="4283675"/>
          </a:xfrm>
        </p:spPr>
        <p:txBody>
          <a:bodyPr>
            <a:normAutofit fontScale="92500" lnSpcReduction="10000"/>
          </a:bodyPr>
          <a:lstStyle/>
          <a:p>
            <a:pPr marL="533400" lvl="0" indent="-457200">
              <a:lnSpc>
                <a:spcPct val="115000"/>
              </a:lnSpc>
              <a:spcBef>
                <a:spcPts val="1200"/>
              </a:spcBef>
              <a:buClr>
                <a:schemeClr val="tx2"/>
              </a:buClr>
              <a:buSzPts val="2400"/>
            </a:pPr>
            <a:r>
              <a:rPr lang="he-IL" dirty="0"/>
              <a:t>העמקת ומיסוד תכנית שירות משמעותי- ש"ששריון: גרעין שריון על בסיס ש"ש  - בהתאם לצרכי הצבא, וחיבורם לרשת הצעירים. </a:t>
            </a:r>
          </a:p>
          <a:p>
            <a:pPr marL="533400" lvl="0" indent="-457200">
              <a:lnSpc>
                <a:spcPct val="115000"/>
              </a:lnSpc>
              <a:spcBef>
                <a:spcPts val="0"/>
              </a:spcBef>
              <a:buClr>
                <a:schemeClr val="tx2"/>
              </a:buClr>
              <a:buSzPts val="2400"/>
            </a:pPr>
            <a:r>
              <a:rPr lang="he-IL" dirty="0"/>
              <a:t>פורום קצונה צעירה- בניית הפורום, הגדלתו וחיבורו לרשת הצעירים. </a:t>
            </a:r>
          </a:p>
          <a:p>
            <a:pPr marL="533400" lvl="0" indent="-457200">
              <a:lnSpc>
                <a:spcPct val="115000"/>
              </a:lnSpc>
              <a:spcBef>
                <a:spcPts val="0"/>
              </a:spcBef>
              <a:buClr>
                <a:schemeClr val="tx2"/>
              </a:buClr>
              <a:buSzPts val="2400"/>
            </a:pPr>
            <a:r>
              <a:rPr lang="he-IL" dirty="0"/>
              <a:t>בניית תכנית חינוכית לקיבוצים במטרה לתת מענה הוליסטי לבני ובנות כיתות י"א- י"ב, טרם הגיוס לצבא- בשיתוף אגף חינוך.</a:t>
            </a:r>
          </a:p>
          <a:p>
            <a:pPr marL="533400" lvl="0" indent="-457200">
              <a:lnSpc>
                <a:spcPct val="115000"/>
              </a:lnSpc>
              <a:spcBef>
                <a:spcPts val="0"/>
              </a:spcBef>
              <a:buClr>
                <a:schemeClr val="tx2"/>
              </a:buClr>
              <a:buSzPts val="2400"/>
            </a:pPr>
            <a:r>
              <a:rPr lang="he-IL" dirty="0"/>
              <a:t>פיתוח תכניות העוסקות במנהיגות ואזרחות משמעותית- מסע ישראלי קיבוצי.</a:t>
            </a:r>
          </a:p>
          <a:p>
            <a:pPr marL="533400" lvl="0" indent="-457200">
              <a:lnSpc>
                <a:spcPct val="115000"/>
              </a:lnSpc>
              <a:spcBef>
                <a:spcPts val="0"/>
              </a:spcBef>
              <a:buClr>
                <a:schemeClr val="tx2"/>
              </a:buClr>
              <a:buSzPts val="2400"/>
            </a:pPr>
            <a:r>
              <a:rPr lang="he-IL" dirty="0"/>
              <a:t>הסדרת מענה התנועה לקיבוצי העוטף בחירום לאור השינויים בשטח ובעבודת הרשויות הממשלתיות. </a:t>
            </a:r>
          </a:p>
          <a:p>
            <a:pPr>
              <a:buClr>
                <a:schemeClr val="tx2"/>
              </a:buClr>
            </a:pPr>
            <a:endParaRPr lang="x-none" dirty="0"/>
          </a:p>
        </p:txBody>
      </p:sp>
    </p:spTree>
    <p:extLst>
      <p:ext uri="{BB962C8B-B14F-4D97-AF65-F5344CB8AC3E}">
        <p14:creationId xmlns:p14="http://schemas.microsoft.com/office/powerpoint/2010/main" val="3207548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8016-8F7F-4F89-91D6-DB8E24FA747A}"/>
              </a:ext>
            </a:extLst>
          </p:cNvPr>
          <p:cNvSpPr>
            <a:spLocks noGrp="1"/>
          </p:cNvSpPr>
          <p:nvPr>
            <p:ph type="title"/>
          </p:nvPr>
        </p:nvSpPr>
        <p:spPr>
          <a:xfrm>
            <a:off x="628650" y="817049"/>
            <a:ext cx="7886700" cy="485774"/>
          </a:xfrm>
        </p:spPr>
        <p:txBody>
          <a:bodyPr>
            <a:normAutofit fontScale="90000"/>
          </a:bodyPr>
          <a:lstStyle/>
          <a:p>
            <a:r>
              <a:rPr lang="he-IL" dirty="0"/>
              <a:t>יעדי אגף צעירים </a:t>
            </a:r>
            <a:br>
              <a:rPr lang="he-IL" dirty="0"/>
            </a:br>
            <a:r>
              <a:rPr lang="he-IL" dirty="0">
                <a:solidFill>
                  <a:srgbClr val="00B050"/>
                </a:solidFill>
              </a:rPr>
              <a:t>המחלקה הבינלאומית</a:t>
            </a:r>
            <a:endParaRPr lang="x-none" dirty="0">
              <a:solidFill>
                <a:srgbClr val="00B050"/>
              </a:solidFill>
            </a:endParaRPr>
          </a:p>
        </p:txBody>
      </p:sp>
      <p:sp>
        <p:nvSpPr>
          <p:cNvPr id="3" name="Content Placeholder 2">
            <a:extLst>
              <a:ext uri="{FF2B5EF4-FFF2-40B4-BE49-F238E27FC236}">
                <a16:creationId xmlns:a16="http://schemas.microsoft.com/office/drawing/2014/main" id="{F6D25FB6-1D36-402E-9C05-A27C03AD4E13}"/>
              </a:ext>
            </a:extLst>
          </p:cNvPr>
          <p:cNvSpPr>
            <a:spLocks noGrp="1"/>
          </p:cNvSpPr>
          <p:nvPr>
            <p:ph idx="1"/>
          </p:nvPr>
        </p:nvSpPr>
        <p:spPr>
          <a:xfrm>
            <a:off x="333829" y="1681033"/>
            <a:ext cx="8648246" cy="4283675"/>
          </a:xfrm>
        </p:spPr>
        <p:txBody>
          <a:bodyPr>
            <a:normAutofit lnSpcReduction="10000"/>
          </a:bodyPr>
          <a:lstStyle/>
          <a:p>
            <a:pPr>
              <a:lnSpc>
                <a:spcPct val="150000"/>
              </a:lnSpc>
              <a:spcAft>
                <a:spcPts val="600"/>
              </a:spcAft>
            </a:pPr>
            <a:r>
              <a:rPr lang="he-IL" sz="2600" dirty="0"/>
              <a:t>שינוי וטיוב סדרי עבודת המחלקה. </a:t>
            </a:r>
          </a:p>
          <a:p>
            <a:pPr>
              <a:lnSpc>
                <a:spcPct val="150000"/>
              </a:lnSpc>
              <a:spcAft>
                <a:spcPts val="600"/>
              </a:spcAft>
            </a:pPr>
            <a:r>
              <a:rPr lang="he-IL" sz="2600" dirty="0"/>
              <a:t>פיתוח שותפויות חדשות לארגונים משלחים בחו"ל בדגש על גרמניה והאיחוד האירופי.</a:t>
            </a:r>
          </a:p>
          <a:p>
            <a:pPr>
              <a:lnSpc>
                <a:spcPct val="150000"/>
              </a:lnSpc>
              <a:spcAft>
                <a:spcPts val="600"/>
              </a:spcAft>
            </a:pPr>
            <a:r>
              <a:rPr lang="he-IL" sz="2600" dirty="0"/>
              <a:t>פיתוח תחומי התנדבות\התמחות\לימודים חדשים. </a:t>
            </a:r>
          </a:p>
          <a:p>
            <a:pPr>
              <a:lnSpc>
                <a:spcPct val="150000"/>
              </a:lnSpc>
              <a:spcAft>
                <a:spcPts val="600"/>
              </a:spcAft>
            </a:pPr>
            <a:r>
              <a:rPr lang="he-IL" sz="2600" dirty="0"/>
              <a:t>חיבור ויצירת שיתופי פעולה עם אגף חינוך, אגף חברה והבונים דרור.</a:t>
            </a:r>
          </a:p>
          <a:p>
            <a:pPr>
              <a:spcAft>
                <a:spcPts val="600"/>
              </a:spcAft>
            </a:pPr>
            <a:endParaRPr lang="x-none" dirty="0"/>
          </a:p>
        </p:txBody>
      </p:sp>
    </p:spTree>
    <p:extLst>
      <p:ext uri="{BB962C8B-B14F-4D97-AF65-F5344CB8AC3E}">
        <p14:creationId xmlns:p14="http://schemas.microsoft.com/office/powerpoint/2010/main" val="104476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8016-8F7F-4F89-91D6-DB8E24FA747A}"/>
              </a:ext>
            </a:extLst>
          </p:cNvPr>
          <p:cNvSpPr>
            <a:spLocks noGrp="1"/>
          </p:cNvSpPr>
          <p:nvPr>
            <p:ph type="title"/>
          </p:nvPr>
        </p:nvSpPr>
        <p:spPr>
          <a:xfrm>
            <a:off x="628650" y="817049"/>
            <a:ext cx="7886700" cy="485774"/>
          </a:xfrm>
        </p:spPr>
        <p:txBody>
          <a:bodyPr>
            <a:normAutofit fontScale="90000"/>
          </a:bodyPr>
          <a:lstStyle/>
          <a:p>
            <a:r>
              <a:rPr lang="he-IL" dirty="0"/>
              <a:t>יעדי אגף צעירים </a:t>
            </a:r>
            <a:br>
              <a:rPr lang="he-IL" dirty="0"/>
            </a:br>
            <a:r>
              <a:rPr lang="he-IL" dirty="0">
                <a:solidFill>
                  <a:srgbClr val="00B050"/>
                </a:solidFill>
              </a:rPr>
              <a:t>מסלול הנח"ל  </a:t>
            </a:r>
            <a:endParaRPr lang="x-none" dirty="0">
              <a:solidFill>
                <a:srgbClr val="00B050"/>
              </a:solidFill>
            </a:endParaRPr>
          </a:p>
        </p:txBody>
      </p:sp>
      <p:sp>
        <p:nvSpPr>
          <p:cNvPr id="3" name="Content Placeholder 2">
            <a:extLst>
              <a:ext uri="{FF2B5EF4-FFF2-40B4-BE49-F238E27FC236}">
                <a16:creationId xmlns:a16="http://schemas.microsoft.com/office/drawing/2014/main" id="{F6D25FB6-1D36-402E-9C05-A27C03AD4E13}"/>
              </a:ext>
            </a:extLst>
          </p:cNvPr>
          <p:cNvSpPr>
            <a:spLocks noGrp="1"/>
          </p:cNvSpPr>
          <p:nvPr>
            <p:ph idx="1"/>
          </p:nvPr>
        </p:nvSpPr>
        <p:spPr>
          <a:xfrm>
            <a:off x="319315" y="1738183"/>
            <a:ext cx="8476342" cy="4283675"/>
          </a:xfrm>
        </p:spPr>
        <p:txBody>
          <a:bodyPr>
            <a:normAutofit fontScale="92500"/>
          </a:bodyPr>
          <a:lstStyle/>
          <a:p>
            <a:pPr marL="0" lvl="0" indent="0" algn="ctr">
              <a:buNone/>
            </a:pPr>
            <a:r>
              <a:rPr lang="he-IL" b="1" dirty="0">
                <a:solidFill>
                  <a:srgbClr val="00B050"/>
                </a:solidFill>
              </a:rPr>
              <a:t>מטרת העל: הצמחת קבוצות בוגרות עצמאיות שישתייכו לתנועה הקיבוצית ולמעגל הקבוצות</a:t>
            </a:r>
          </a:p>
          <a:p>
            <a:pPr lvl="0"/>
            <a:r>
              <a:rPr lang="he-IL" dirty="0"/>
              <a:t>חיבור קבוצות בוגרות של מסלול הנח"ל למסגרת תק"צית המחוברת גם למעגל הקבוצות.</a:t>
            </a:r>
            <a:endParaRPr lang="en-US" dirty="0"/>
          </a:p>
          <a:p>
            <a:pPr lvl="0"/>
            <a:r>
              <a:rPr lang="he-IL" dirty="0"/>
              <a:t>יצירת צוות נח"ל פעיל ודינאמי המחובר לפעילות התק"צ ולרוח הקבוצות הצעירות במעגל, הפועל לאור הנחיות צוות היגוי משותף תק"צ- מעגל. </a:t>
            </a:r>
            <a:endParaRPr lang="en-US" dirty="0"/>
          </a:p>
          <a:p>
            <a:pPr lvl="0"/>
            <a:r>
              <a:rPr lang="he-IL" dirty="0"/>
              <a:t>גיוון מקורות התקציב של מסלול הנח"ל ליצירת וודאות וביטחון.</a:t>
            </a:r>
            <a:endParaRPr lang="en-US" dirty="0"/>
          </a:p>
          <a:p>
            <a:pPr lvl="0"/>
            <a:r>
              <a:rPr lang="he-IL" dirty="0"/>
              <a:t>חיבור הקבוצות למטרות התנועה: התיישבות בפריפריה, בקיבוץ ובעיר, חינוך קיבוצי, פעילות קואופרטיבית.</a:t>
            </a:r>
            <a:endParaRPr lang="en-US" dirty="0"/>
          </a:p>
          <a:p>
            <a:pPr>
              <a:spcAft>
                <a:spcPts val="600"/>
              </a:spcAft>
            </a:pPr>
            <a:endParaRPr lang="x-none" dirty="0"/>
          </a:p>
        </p:txBody>
      </p:sp>
    </p:spTree>
    <p:extLst>
      <p:ext uri="{BB962C8B-B14F-4D97-AF65-F5344CB8AC3E}">
        <p14:creationId xmlns:p14="http://schemas.microsoft.com/office/powerpoint/2010/main" val="219033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8016-8F7F-4F89-91D6-DB8E24FA747A}"/>
              </a:ext>
            </a:extLst>
          </p:cNvPr>
          <p:cNvSpPr>
            <a:spLocks noGrp="1"/>
          </p:cNvSpPr>
          <p:nvPr>
            <p:ph type="title"/>
          </p:nvPr>
        </p:nvSpPr>
        <p:spPr>
          <a:xfrm>
            <a:off x="628650" y="817049"/>
            <a:ext cx="7886700" cy="485774"/>
          </a:xfrm>
        </p:spPr>
        <p:txBody>
          <a:bodyPr>
            <a:normAutofit fontScale="90000"/>
          </a:bodyPr>
          <a:lstStyle/>
          <a:p>
            <a:r>
              <a:rPr lang="he-IL" dirty="0"/>
              <a:t>יעדי אגף צעירים </a:t>
            </a:r>
            <a:br>
              <a:rPr lang="he-IL" dirty="0"/>
            </a:br>
            <a:r>
              <a:rPr lang="he-IL" dirty="0">
                <a:solidFill>
                  <a:srgbClr val="00B050"/>
                </a:solidFill>
              </a:rPr>
              <a:t>מכינת רעות   </a:t>
            </a:r>
            <a:endParaRPr lang="x-none" dirty="0">
              <a:solidFill>
                <a:srgbClr val="00B050"/>
              </a:solidFill>
            </a:endParaRPr>
          </a:p>
        </p:txBody>
      </p:sp>
      <p:sp>
        <p:nvSpPr>
          <p:cNvPr id="3" name="Content Placeholder 2">
            <a:extLst>
              <a:ext uri="{FF2B5EF4-FFF2-40B4-BE49-F238E27FC236}">
                <a16:creationId xmlns:a16="http://schemas.microsoft.com/office/drawing/2014/main" id="{F6D25FB6-1D36-402E-9C05-A27C03AD4E13}"/>
              </a:ext>
            </a:extLst>
          </p:cNvPr>
          <p:cNvSpPr>
            <a:spLocks noGrp="1"/>
          </p:cNvSpPr>
          <p:nvPr>
            <p:ph idx="1"/>
          </p:nvPr>
        </p:nvSpPr>
        <p:spPr>
          <a:xfrm>
            <a:off x="114300" y="1738183"/>
            <a:ext cx="8915400" cy="4283675"/>
          </a:xfrm>
        </p:spPr>
        <p:txBody>
          <a:bodyPr>
            <a:normAutofit/>
          </a:bodyPr>
          <a:lstStyle/>
          <a:p>
            <a:pPr lvl="0"/>
            <a:r>
              <a:rPr lang="he-IL" dirty="0"/>
              <a:t>חיזוק הזיקה לתנועה הקיבוצית וביסוס הקשר עם אגף צעירים ופעילויותיו.</a:t>
            </a:r>
          </a:p>
          <a:p>
            <a:pPr lvl="0"/>
            <a:r>
              <a:rPr lang="he-IL" dirty="0"/>
              <a:t> חיזוק הקשר עם האגפים השונים בתנועה הקיבוצית.</a:t>
            </a:r>
          </a:p>
          <a:p>
            <a:pPr lvl="0"/>
            <a:r>
              <a:rPr lang="he-IL" dirty="0"/>
              <a:t>המשך העמקת הקשר לקיבוץ יחיעם ופיתוח העבודה במועצה.</a:t>
            </a:r>
          </a:p>
          <a:p>
            <a:pPr lvl="0"/>
            <a:r>
              <a:rPr lang="he-IL" dirty="0"/>
              <a:t>הגדלת ייצוג הקיבוצים בחניכי המכינה.</a:t>
            </a:r>
          </a:p>
          <a:p>
            <a:pPr lvl="0"/>
            <a:r>
              <a:rPr lang="he-IL" dirty="0"/>
              <a:t>גידול כללי במספר החניכים ופתיחת שלוחה נוספת.</a:t>
            </a:r>
          </a:p>
          <a:p>
            <a:pPr lvl="0"/>
            <a:r>
              <a:rPr lang="he-IL" dirty="0"/>
              <a:t>פיתוח תחום הבוגרים- ליווי צבאי ותכניות המשך לבוגרי התכנית, חיבור לרשת הצעירים.</a:t>
            </a:r>
            <a:endParaRPr lang="x-none" dirty="0"/>
          </a:p>
        </p:txBody>
      </p:sp>
    </p:spTree>
    <p:extLst>
      <p:ext uri="{BB962C8B-B14F-4D97-AF65-F5344CB8AC3E}">
        <p14:creationId xmlns:p14="http://schemas.microsoft.com/office/powerpoint/2010/main" val="3283914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6AF14547-97A7-4EB5-BB02-04A2A3A2131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338" t="30407" r="34695" b="14477"/>
          <a:stretch/>
        </p:blipFill>
        <p:spPr>
          <a:xfrm>
            <a:off x="2452924" y="1212046"/>
            <a:ext cx="4255880" cy="4579115"/>
          </a:xfrm>
        </p:spPr>
      </p:pic>
      <p:sp>
        <p:nvSpPr>
          <p:cNvPr id="8" name="תיבת טקסט 7">
            <a:extLst>
              <a:ext uri="{FF2B5EF4-FFF2-40B4-BE49-F238E27FC236}">
                <a16:creationId xmlns:a16="http://schemas.microsoft.com/office/drawing/2014/main" id="{360F7012-589C-4000-AFFC-66C1F44F63CF}"/>
              </a:ext>
            </a:extLst>
          </p:cNvPr>
          <p:cNvSpPr txBox="1"/>
          <p:nvPr/>
        </p:nvSpPr>
        <p:spPr>
          <a:xfrm>
            <a:off x="4068982" y="1699002"/>
            <a:ext cx="1018115"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he-IL" sz="1500" b="1" dirty="0">
                <a:solidFill>
                  <a:srgbClr val="7030A0"/>
                </a:solidFill>
              </a:rPr>
              <a:t>צמיחה ופיתוח קהילה</a:t>
            </a:r>
            <a:endParaRPr lang="x-none" sz="1500" b="1" dirty="0">
              <a:solidFill>
                <a:srgbClr val="7030A0"/>
              </a:solidFill>
            </a:endParaRPr>
          </a:p>
        </p:txBody>
      </p:sp>
      <p:sp>
        <p:nvSpPr>
          <p:cNvPr id="9" name="תיבת טקסט 8">
            <a:extLst>
              <a:ext uri="{FF2B5EF4-FFF2-40B4-BE49-F238E27FC236}">
                <a16:creationId xmlns:a16="http://schemas.microsoft.com/office/drawing/2014/main" id="{C262B9F4-D5EC-4CC1-891E-B3D17C2B7E64}"/>
              </a:ext>
            </a:extLst>
          </p:cNvPr>
          <p:cNvSpPr txBox="1"/>
          <p:nvPr/>
        </p:nvSpPr>
        <p:spPr>
          <a:xfrm rot="2376447">
            <a:off x="3201377" y="4401423"/>
            <a:ext cx="919805" cy="784830"/>
          </a:xfrm>
          <a:prstGeom prst="rect">
            <a:avLst/>
          </a:prstGeom>
          <a:solidFill>
            <a:schemeClr val="bg1"/>
          </a:solidFill>
        </p:spPr>
        <p:txBody>
          <a:bodyPr wrap="square" rtlCol="0">
            <a:spAutoFit/>
          </a:bodyPr>
          <a:lstStyle/>
          <a:p>
            <a:pPr algn="ctr"/>
            <a:r>
              <a:rPr lang="he-IL" sz="1500" b="1" dirty="0">
                <a:solidFill>
                  <a:schemeClr val="accent2"/>
                </a:solidFill>
              </a:rPr>
              <a:t>קידום שוויון מגדרי</a:t>
            </a:r>
            <a:endParaRPr lang="x-none" sz="1500" b="1" dirty="0">
              <a:solidFill>
                <a:schemeClr val="accent2"/>
              </a:solidFill>
            </a:endParaRPr>
          </a:p>
        </p:txBody>
      </p:sp>
      <p:sp>
        <p:nvSpPr>
          <p:cNvPr id="10" name="תיבת טקסט 9">
            <a:extLst>
              <a:ext uri="{FF2B5EF4-FFF2-40B4-BE49-F238E27FC236}">
                <a16:creationId xmlns:a16="http://schemas.microsoft.com/office/drawing/2014/main" id="{F4CE3AD1-33AE-460D-867B-AB86A63925C7}"/>
              </a:ext>
            </a:extLst>
          </p:cNvPr>
          <p:cNvSpPr txBox="1"/>
          <p:nvPr/>
        </p:nvSpPr>
        <p:spPr>
          <a:xfrm rot="4603803">
            <a:off x="5589269" y="2817579"/>
            <a:ext cx="1005494" cy="784830"/>
          </a:xfrm>
          <a:prstGeom prst="rect">
            <a:avLst/>
          </a:prstGeom>
          <a:solidFill>
            <a:schemeClr val="bg1"/>
          </a:solidFill>
        </p:spPr>
        <p:txBody>
          <a:bodyPr wrap="square" rtlCol="0">
            <a:spAutoFit/>
          </a:bodyPr>
          <a:lstStyle/>
          <a:p>
            <a:pPr algn="ctr"/>
            <a:r>
              <a:rPr lang="he-IL" sz="1500" b="1" dirty="0">
                <a:solidFill>
                  <a:srgbClr val="52B5D4"/>
                </a:solidFill>
              </a:rPr>
              <a:t>תרבות בונה קהילה</a:t>
            </a:r>
            <a:endParaRPr lang="x-none" sz="1500" b="1" dirty="0">
              <a:solidFill>
                <a:srgbClr val="52B5D4"/>
              </a:solidFill>
            </a:endParaRPr>
          </a:p>
        </p:txBody>
      </p:sp>
      <p:sp>
        <p:nvSpPr>
          <p:cNvPr id="11" name="תיבת טקסט 10">
            <a:extLst>
              <a:ext uri="{FF2B5EF4-FFF2-40B4-BE49-F238E27FC236}">
                <a16:creationId xmlns:a16="http://schemas.microsoft.com/office/drawing/2014/main" id="{CDD9132F-2452-4E50-B372-B1D4015D8C60}"/>
              </a:ext>
            </a:extLst>
          </p:cNvPr>
          <p:cNvSpPr txBox="1"/>
          <p:nvPr/>
        </p:nvSpPr>
        <p:spPr>
          <a:xfrm rot="19705098">
            <a:off x="4841006" y="4405917"/>
            <a:ext cx="1153260" cy="969496"/>
          </a:xfrm>
          <a:prstGeom prst="rect">
            <a:avLst/>
          </a:prstGeom>
          <a:solidFill>
            <a:schemeClr val="bg1"/>
          </a:solidFill>
        </p:spPr>
        <p:txBody>
          <a:bodyPr wrap="square" rtlCol="0">
            <a:spAutoFit/>
          </a:bodyPr>
          <a:lstStyle/>
          <a:p>
            <a:pPr algn="ctr"/>
            <a:r>
              <a:rPr lang="he-IL" sz="1425" b="1" dirty="0">
                <a:solidFill>
                  <a:srgbClr val="88C54E"/>
                </a:solidFill>
              </a:rPr>
              <a:t>בריאות, רווחה וביטחון סוציאלי</a:t>
            </a:r>
          </a:p>
        </p:txBody>
      </p:sp>
      <p:sp>
        <p:nvSpPr>
          <p:cNvPr id="12" name="תיבת טקסט 11">
            <a:extLst>
              <a:ext uri="{FF2B5EF4-FFF2-40B4-BE49-F238E27FC236}">
                <a16:creationId xmlns:a16="http://schemas.microsoft.com/office/drawing/2014/main" id="{72585CC3-79A4-486E-BA29-0D6E86696542}"/>
              </a:ext>
            </a:extLst>
          </p:cNvPr>
          <p:cNvSpPr txBox="1"/>
          <p:nvPr/>
        </p:nvSpPr>
        <p:spPr>
          <a:xfrm rot="17147383">
            <a:off x="2707041" y="2822585"/>
            <a:ext cx="1015532" cy="553998"/>
          </a:xfrm>
          <a:prstGeom prst="rect">
            <a:avLst/>
          </a:prstGeom>
          <a:solidFill>
            <a:schemeClr val="bg1"/>
          </a:solidFill>
        </p:spPr>
        <p:txBody>
          <a:bodyPr wrap="square" rtlCol="0">
            <a:spAutoFit/>
          </a:bodyPr>
          <a:lstStyle/>
          <a:p>
            <a:pPr algn="ctr"/>
            <a:r>
              <a:rPr lang="he-IL" sz="1500" b="1" dirty="0">
                <a:solidFill>
                  <a:schemeClr val="bg1">
                    <a:lumMod val="50000"/>
                  </a:schemeClr>
                </a:solidFill>
              </a:rPr>
              <a:t>פיתוח הון אנושי</a:t>
            </a:r>
            <a:endParaRPr lang="x-none" sz="1500" b="1" dirty="0">
              <a:solidFill>
                <a:schemeClr val="bg1">
                  <a:lumMod val="50000"/>
                </a:schemeClr>
              </a:solidFill>
            </a:endParaRPr>
          </a:p>
        </p:txBody>
      </p:sp>
      <p:sp>
        <p:nvSpPr>
          <p:cNvPr id="50" name="מלבן 49">
            <a:extLst>
              <a:ext uri="{FF2B5EF4-FFF2-40B4-BE49-F238E27FC236}">
                <a16:creationId xmlns:a16="http://schemas.microsoft.com/office/drawing/2014/main" id="{04053087-5555-4BEE-B7E3-D0BCEE11D477}"/>
              </a:ext>
            </a:extLst>
          </p:cNvPr>
          <p:cNvSpPr/>
          <p:nvPr/>
        </p:nvSpPr>
        <p:spPr>
          <a:xfrm>
            <a:off x="0" y="5927933"/>
            <a:ext cx="9144000" cy="72817"/>
          </a:xfrm>
          <a:prstGeom prst="rect">
            <a:avLst/>
          </a:prstGeom>
          <a:solidFill>
            <a:srgbClr val="124F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51" name="תיבת טקסט 50">
            <a:extLst>
              <a:ext uri="{FF2B5EF4-FFF2-40B4-BE49-F238E27FC236}">
                <a16:creationId xmlns:a16="http://schemas.microsoft.com/office/drawing/2014/main" id="{5D732816-0B9C-43E2-BFF3-9C898B75E057}"/>
              </a:ext>
            </a:extLst>
          </p:cNvPr>
          <p:cNvSpPr txBox="1"/>
          <p:nvPr/>
        </p:nvSpPr>
        <p:spPr>
          <a:xfrm>
            <a:off x="2799369" y="576046"/>
            <a:ext cx="3448298" cy="507831"/>
          </a:xfrm>
          <a:prstGeom prst="rect">
            <a:avLst/>
          </a:prstGeom>
          <a:noFill/>
        </p:spPr>
        <p:txBody>
          <a:bodyPr wrap="square" rtlCol="0">
            <a:spAutoFit/>
          </a:bodyPr>
          <a:lstStyle/>
          <a:p>
            <a:pPr algn="ctr"/>
            <a:r>
              <a:rPr lang="he-IL" sz="2700" b="1" dirty="0">
                <a:solidFill>
                  <a:srgbClr val="002060"/>
                </a:solidFill>
              </a:rPr>
              <a:t>אגף חברה וקהילה</a:t>
            </a:r>
            <a:endParaRPr lang="x-none" sz="2700" b="1" dirty="0">
              <a:solidFill>
                <a:srgbClr val="002060"/>
              </a:solidFill>
            </a:endParaRPr>
          </a:p>
        </p:txBody>
      </p:sp>
      <p:sp>
        <p:nvSpPr>
          <p:cNvPr id="52" name="משושה 51">
            <a:extLst>
              <a:ext uri="{FF2B5EF4-FFF2-40B4-BE49-F238E27FC236}">
                <a16:creationId xmlns:a16="http://schemas.microsoft.com/office/drawing/2014/main" id="{D112E4A7-2570-47DE-B295-86ECB2FB3C99}"/>
              </a:ext>
            </a:extLst>
          </p:cNvPr>
          <p:cNvSpPr/>
          <p:nvPr/>
        </p:nvSpPr>
        <p:spPr>
          <a:xfrm rot="16200000">
            <a:off x="599866" y="1652272"/>
            <a:ext cx="790327" cy="769884"/>
          </a:xfrm>
          <a:prstGeom prst="hexagon">
            <a:avLst/>
          </a:prstGeom>
          <a:solidFill>
            <a:schemeClr val="bg1"/>
          </a:solidFill>
          <a:ln>
            <a:solidFill>
              <a:srgbClr val="124F7B"/>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he-IL" sz="1350" b="1" dirty="0">
                <a:solidFill>
                  <a:srgbClr val="124F7B"/>
                </a:solidFill>
              </a:rPr>
              <a:t>קרן </a:t>
            </a:r>
            <a:r>
              <a:rPr lang="he-IL" sz="1350" b="1" dirty="0" err="1">
                <a:solidFill>
                  <a:srgbClr val="124F7B"/>
                </a:solidFill>
              </a:rPr>
              <a:t>ס.ל.ע</a:t>
            </a:r>
            <a:endParaRPr lang="x-none" sz="1350" b="1" dirty="0">
              <a:solidFill>
                <a:srgbClr val="124F7B"/>
              </a:solidFill>
            </a:endParaRPr>
          </a:p>
        </p:txBody>
      </p:sp>
      <p:sp>
        <p:nvSpPr>
          <p:cNvPr id="53" name="משושה 52">
            <a:extLst>
              <a:ext uri="{FF2B5EF4-FFF2-40B4-BE49-F238E27FC236}">
                <a16:creationId xmlns:a16="http://schemas.microsoft.com/office/drawing/2014/main" id="{97E5C6E6-33D3-4E25-84EE-3A5166C711CC}"/>
              </a:ext>
            </a:extLst>
          </p:cNvPr>
          <p:cNvSpPr/>
          <p:nvPr/>
        </p:nvSpPr>
        <p:spPr>
          <a:xfrm rot="16200000">
            <a:off x="1439431" y="2872778"/>
            <a:ext cx="790327" cy="875476"/>
          </a:xfrm>
          <a:prstGeom prst="hexagon">
            <a:avLst/>
          </a:prstGeom>
          <a:solidFill>
            <a:schemeClr val="bg1"/>
          </a:solidFill>
          <a:ln>
            <a:solidFill>
              <a:srgbClr val="124F7B"/>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he-IL" sz="1200" b="1" dirty="0">
                <a:solidFill>
                  <a:srgbClr val="124F7B"/>
                </a:solidFill>
              </a:rPr>
              <a:t>שת"פ במרחב הכפרי</a:t>
            </a:r>
            <a:endParaRPr lang="x-none" sz="1200" b="1" dirty="0">
              <a:solidFill>
                <a:srgbClr val="124F7B"/>
              </a:solidFill>
            </a:endParaRPr>
          </a:p>
        </p:txBody>
      </p:sp>
      <p:sp>
        <p:nvSpPr>
          <p:cNvPr id="54" name="משושה 53">
            <a:extLst>
              <a:ext uri="{FF2B5EF4-FFF2-40B4-BE49-F238E27FC236}">
                <a16:creationId xmlns:a16="http://schemas.microsoft.com/office/drawing/2014/main" id="{EEF6F445-98B9-40E2-AD63-5329767D22E9}"/>
              </a:ext>
            </a:extLst>
          </p:cNvPr>
          <p:cNvSpPr/>
          <p:nvPr/>
        </p:nvSpPr>
        <p:spPr>
          <a:xfrm rot="16200000">
            <a:off x="931503" y="2235039"/>
            <a:ext cx="790327" cy="876495"/>
          </a:xfrm>
          <a:prstGeom prst="hexagon">
            <a:avLst/>
          </a:prstGeom>
          <a:solidFill>
            <a:schemeClr val="bg1"/>
          </a:solidFill>
          <a:ln>
            <a:solidFill>
              <a:srgbClr val="124F7B"/>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he-IL" sz="1200" b="1" dirty="0">
                <a:solidFill>
                  <a:srgbClr val="124F7B"/>
                </a:solidFill>
              </a:rPr>
              <a:t>מחקר ופיתוח</a:t>
            </a:r>
            <a:endParaRPr lang="x-none" sz="1200" b="1" dirty="0">
              <a:solidFill>
                <a:srgbClr val="124F7B"/>
              </a:solidFill>
            </a:endParaRPr>
          </a:p>
        </p:txBody>
      </p:sp>
      <p:sp>
        <p:nvSpPr>
          <p:cNvPr id="58" name="משושה 57">
            <a:extLst>
              <a:ext uri="{FF2B5EF4-FFF2-40B4-BE49-F238E27FC236}">
                <a16:creationId xmlns:a16="http://schemas.microsoft.com/office/drawing/2014/main" id="{54CAC117-3C8F-4D95-8F2F-B98BCF91ADDC}"/>
              </a:ext>
            </a:extLst>
          </p:cNvPr>
          <p:cNvSpPr/>
          <p:nvPr/>
        </p:nvSpPr>
        <p:spPr>
          <a:xfrm rot="16200000">
            <a:off x="1389073" y="1599260"/>
            <a:ext cx="790327" cy="875476"/>
          </a:xfrm>
          <a:prstGeom prst="hexagon">
            <a:avLst/>
          </a:prstGeom>
          <a:solidFill>
            <a:schemeClr val="bg1"/>
          </a:solidFill>
          <a:ln>
            <a:solidFill>
              <a:srgbClr val="124F7B"/>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he-IL" sz="1200" b="1" dirty="0" err="1">
                <a:solidFill>
                  <a:srgbClr val="124F7B"/>
                </a:solidFill>
              </a:rPr>
              <a:t>תכניות</a:t>
            </a:r>
            <a:r>
              <a:rPr lang="he-IL" sz="1200" b="1" dirty="0">
                <a:solidFill>
                  <a:srgbClr val="124F7B"/>
                </a:solidFill>
              </a:rPr>
              <a:t> אגפיות</a:t>
            </a:r>
            <a:endParaRPr lang="x-none" sz="1200" b="1" dirty="0">
              <a:solidFill>
                <a:srgbClr val="124F7B"/>
              </a:solidFill>
            </a:endParaRPr>
          </a:p>
        </p:txBody>
      </p:sp>
      <p:sp>
        <p:nvSpPr>
          <p:cNvPr id="59" name="משושה 58">
            <a:extLst>
              <a:ext uri="{FF2B5EF4-FFF2-40B4-BE49-F238E27FC236}">
                <a16:creationId xmlns:a16="http://schemas.microsoft.com/office/drawing/2014/main" id="{A24F5BD0-8E2D-422B-9B80-433279BEE567}"/>
              </a:ext>
            </a:extLst>
          </p:cNvPr>
          <p:cNvSpPr/>
          <p:nvPr/>
        </p:nvSpPr>
        <p:spPr>
          <a:xfrm rot="16200000">
            <a:off x="1784225" y="2235549"/>
            <a:ext cx="790327" cy="875475"/>
          </a:xfrm>
          <a:prstGeom prst="hexagon">
            <a:avLst/>
          </a:prstGeom>
          <a:solidFill>
            <a:schemeClr val="accent1">
              <a:lumMod val="20000"/>
              <a:lumOff val="80000"/>
            </a:schemeClr>
          </a:solidFill>
          <a:ln>
            <a:solidFill>
              <a:srgbClr val="124F7B"/>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he-IL" sz="1050" b="1" dirty="0">
                <a:solidFill>
                  <a:srgbClr val="124F7B"/>
                </a:solidFill>
              </a:rPr>
              <a:t>קהילה קיבוצית במיטבה</a:t>
            </a:r>
            <a:endParaRPr lang="x-none" sz="1050" b="1" dirty="0">
              <a:solidFill>
                <a:srgbClr val="124F7B"/>
              </a:solidFill>
            </a:endParaRPr>
          </a:p>
        </p:txBody>
      </p:sp>
      <p:sp>
        <p:nvSpPr>
          <p:cNvPr id="61" name="משולש שווה-שוקיים 60">
            <a:extLst>
              <a:ext uri="{FF2B5EF4-FFF2-40B4-BE49-F238E27FC236}">
                <a16:creationId xmlns:a16="http://schemas.microsoft.com/office/drawing/2014/main" id="{3F608B42-B7A0-48FB-BC50-2636AB84642F}"/>
              </a:ext>
            </a:extLst>
          </p:cNvPr>
          <p:cNvSpPr/>
          <p:nvPr/>
        </p:nvSpPr>
        <p:spPr>
          <a:xfrm rot="10800000">
            <a:off x="749675" y="1438498"/>
            <a:ext cx="1371601" cy="362334"/>
          </a:xfrm>
          <a:prstGeom prst="triangle">
            <a:avLst>
              <a:gd name="adj" fmla="val 50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x-none" sz="1200" dirty="0">
              <a:solidFill>
                <a:srgbClr val="124F7B"/>
              </a:solidFill>
            </a:endParaRPr>
          </a:p>
        </p:txBody>
      </p:sp>
      <p:sp>
        <p:nvSpPr>
          <p:cNvPr id="62" name="תיבת טקסט 61">
            <a:extLst>
              <a:ext uri="{FF2B5EF4-FFF2-40B4-BE49-F238E27FC236}">
                <a16:creationId xmlns:a16="http://schemas.microsoft.com/office/drawing/2014/main" id="{AD7FC5E7-A9A1-409B-ABDB-F4CED8BD8C23}"/>
              </a:ext>
            </a:extLst>
          </p:cNvPr>
          <p:cNvSpPr txBox="1"/>
          <p:nvPr/>
        </p:nvSpPr>
        <p:spPr>
          <a:xfrm>
            <a:off x="888418" y="1393176"/>
            <a:ext cx="970358" cy="300082"/>
          </a:xfrm>
          <a:prstGeom prst="rect">
            <a:avLst/>
          </a:prstGeom>
          <a:noFill/>
        </p:spPr>
        <p:txBody>
          <a:bodyPr wrap="square" rtlCol="0">
            <a:spAutoFit/>
          </a:bodyPr>
          <a:lstStyle/>
          <a:p>
            <a:r>
              <a:rPr lang="he-IL" sz="1350" b="1" dirty="0">
                <a:solidFill>
                  <a:srgbClr val="124F7B"/>
                </a:solidFill>
              </a:rPr>
              <a:t>ראש האגף</a:t>
            </a:r>
            <a:endParaRPr lang="x-none" sz="1350" b="1" dirty="0">
              <a:solidFill>
                <a:srgbClr val="124F7B"/>
              </a:solidFill>
            </a:endParaRPr>
          </a:p>
        </p:txBody>
      </p:sp>
      <p:pic>
        <p:nvPicPr>
          <p:cNvPr id="22" name="תמונה 21">
            <a:extLst>
              <a:ext uri="{FF2B5EF4-FFF2-40B4-BE49-F238E27FC236}">
                <a16:creationId xmlns:a16="http://schemas.microsoft.com/office/drawing/2014/main" id="{022ED4BD-D24B-460F-AB83-47FAE72FC5F7}"/>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01495" y="2966138"/>
            <a:ext cx="1467785" cy="1268087"/>
          </a:xfrm>
          <a:prstGeom prst="rect">
            <a:avLst/>
          </a:prstGeom>
        </p:spPr>
      </p:pic>
      <p:sp>
        <p:nvSpPr>
          <p:cNvPr id="43" name="תיבת טקסט 42">
            <a:extLst>
              <a:ext uri="{FF2B5EF4-FFF2-40B4-BE49-F238E27FC236}">
                <a16:creationId xmlns:a16="http://schemas.microsoft.com/office/drawing/2014/main" id="{FA84A73F-5699-4E96-B39A-25B4C3EA5082}"/>
              </a:ext>
            </a:extLst>
          </p:cNvPr>
          <p:cNvSpPr txBox="1"/>
          <p:nvPr/>
        </p:nvSpPr>
        <p:spPr>
          <a:xfrm>
            <a:off x="3922428" y="2812557"/>
            <a:ext cx="761596" cy="507831"/>
          </a:xfrm>
          <a:prstGeom prst="rect">
            <a:avLst/>
          </a:prstGeom>
          <a:noFill/>
        </p:spPr>
        <p:txBody>
          <a:bodyPr wrap="square" rtlCol="0">
            <a:spAutoFit/>
          </a:bodyPr>
          <a:lstStyle/>
          <a:p>
            <a:pPr algn="ctr"/>
            <a:r>
              <a:rPr lang="he-IL" sz="900" dirty="0">
                <a:solidFill>
                  <a:srgbClr val="124F7B"/>
                </a:solidFill>
              </a:rPr>
              <a:t>ניהול עצמי ומנהיגות מקומית</a:t>
            </a:r>
            <a:endParaRPr lang="x-none" sz="900" dirty="0">
              <a:solidFill>
                <a:srgbClr val="124F7B"/>
              </a:solidFill>
            </a:endParaRPr>
          </a:p>
        </p:txBody>
      </p:sp>
      <p:sp>
        <p:nvSpPr>
          <p:cNvPr id="44" name="תיבת טקסט 43">
            <a:extLst>
              <a:ext uri="{FF2B5EF4-FFF2-40B4-BE49-F238E27FC236}">
                <a16:creationId xmlns:a16="http://schemas.microsoft.com/office/drawing/2014/main" id="{5B6DC0A8-30D7-4FAF-9A64-94155C0DF357}"/>
              </a:ext>
            </a:extLst>
          </p:cNvPr>
          <p:cNvSpPr txBox="1"/>
          <p:nvPr/>
        </p:nvSpPr>
        <p:spPr>
          <a:xfrm>
            <a:off x="4210346" y="3388078"/>
            <a:ext cx="445403" cy="392415"/>
          </a:xfrm>
          <a:prstGeom prst="rect">
            <a:avLst/>
          </a:prstGeom>
          <a:noFill/>
        </p:spPr>
        <p:txBody>
          <a:bodyPr wrap="square" rtlCol="0">
            <a:spAutoFit/>
          </a:bodyPr>
          <a:lstStyle/>
          <a:p>
            <a:pPr algn="ctr"/>
            <a:r>
              <a:rPr lang="he-IL" sz="975" b="1" dirty="0">
                <a:solidFill>
                  <a:srgbClr val="124F7B"/>
                </a:solidFill>
              </a:rPr>
              <a:t>בית ודרך</a:t>
            </a:r>
            <a:endParaRPr lang="x-none" sz="975" b="1" dirty="0">
              <a:solidFill>
                <a:srgbClr val="124F7B"/>
              </a:solidFill>
            </a:endParaRPr>
          </a:p>
        </p:txBody>
      </p:sp>
      <p:sp>
        <p:nvSpPr>
          <p:cNvPr id="45" name="תיבת טקסט 44">
            <a:extLst>
              <a:ext uri="{FF2B5EF4-FFF2-40B4-BE49-F238E27FC236}">
                <a16:creationId xmlns:a16="http://schemas.microsoft.com/office/drawing/2014/main" id="{7C361A89-E22F-439A-A20D-37D3435D3992}"/>
              </a:ext>
            </a:extLst>
          </p:cNvPr>
          <p:cNvSpPr txBox="1"/>
          <p:nvPr/>
        </p:nvSpPr>
        <p:spPr>
          <a:xfrm>
            <a:off x="4565601" y="3342059"/>
            <a:ext cx="727979" cy="507831"/>
          </a:xfrm>
          <a:prstGeom prst="rect">
            <a:avLst/>
          </a:prstGeom>
          <a:noFill/>
        </p:spPr>
        <p:txBody>
          <a:bodyPr wrap="square" rtlCol="0">
            <a:spAutoFit/>
          </a:bodyPr>
          <a:lstStyle/>
          <a:p>
            <a:pPr algn="ctr"/>
            <a:r>
              <a:rPr lang="he-IL" sz="900" dirty="0">
                <a:solidFill>
                  <a:srgbClr val="124F7B"/>
                </a:solidFill>
              </a:rPr>
              <a:t>ערבות הדדית וסולידאריות</a:t>
            </a:r>
            <a:endParaRPr lang="x-none" sz="900" dirty="0">
              <a:solidFill>
                <a:srgbClr val="124F7B"/>
              </a:solidFill>
            </a:endParaRPr>
          </a:p>
        </p:txBody>
      </p:sp>
      <p:sp>
        <p:nvSpPr>
          <p:cNvPr id="46" name="תיבת טקסט 45">
            <a:extLst>
              <a:ext uri="{FF2B5EF4-FFF2-40B4-BE49-F238E27FC236}">
                <a16:creationId xmlns:a16="http://schemas.microsoft.com/office/drawing/2014/main" id="{BC8F449C-E8CF-44D9-9EC5-DB59CBF15A31}"/>
              </a:ext>
            </a:extLst>
          </p:cNvPr>
          <p:cNvSpPr txBox="1"/>
          <p:nvPr/>
        </p:nvSpPr>
        <p:spPr>
          <a:xfrm>
            <a:off x="3948111" y="3834680"/>
            <a:ext cx="575407" cy="646331"/>
          </a:xfrm>
          <a:prstGeom prst="rect">
            <a:avLst/>
          </a:prstGeom>
          <a:noFill/>
        </p:spPr>
        <p:txBody>
          <a:bodyPr wrap="square" rtlCol="0">
            <a:spAutoFit/>
          </a:bodyPr>
          <a:lstStyle/>
          <a:p>
            <a:pPr algn="ctr"/>
            <a:r>
              <a:rPr lang="he-IL" sz="900" dirty="0">
                <a:solidFill>
                  <a:srgbClr val="124F7B"/>
                </a:solidFill>
              </a:rPr>
              <a:t>קהילה </a:t>
            </a:r>
          </a:p>
          <a:p>
            <a:pPr algn="ctr"/>
            <a:r>
              <a:rPr lang="he-IL" sz="900" dirty="0">
                <a:solidFill>
                  <a:srgbClr val="124F7B"/>
                </a:solidFill>
              </a:rPr>
              <a:t>רב-דורית ומלוכדת</a:t>
            </a:r>
            <a:endParaRPr lang="x-none" sz="900" dirty="0">
              <a:solidFill>
                <a:srgbClr val="124F7B"/>
              </a:solidFill>
            </a:endParaRPr>
          </a:p>
        </p:txBody>
      </p:sp>
      <p:sp>
        <p:nvSpPr>
          <p:cNvPr id="48" name="תיבת טקסט 47">
            <a:extLst>
              <a:ext uri="{FF2B5EF4-FFF2-40B4-BE49-F238E27FC236}">
                <a16:creationId xmlns:a16="http://schemas.microsoft.com/office/drawing/2014/main" id="{66ADB980-A22F-4190-A528-1830AB5EDB9F}"/>
              </a:ext>
            </a:extLst>
          </p:cNvPr>
          <p:cNvSpPr txBox="1"/>
          <p:nvPr/>
        </p:nvSpPr>
        <p:spPr>
          <a:xfrm>
            <a:off x="4564160" y="3920716"/>
            <a:ext cx="504023" cy="507831"/>
          </a:xfrm>
          <a:prstGeom prst="rect">
            <a:avLst/>
          </a:prstGeom>
          <a:noFill/>
        </p:spPr>
        <p:txBody>
          <a:bodyPr wrap="square" rtlCol="0">
            <a:spAutoFit/>
          </a:bodyPr>
          <a:lstStyle/>
          <a:p>
            <a:pPr algn="ctr"/>
            <a:r>
              <a:rPr lang="he-IL" sz="900" dirty="0">
                <a:solidFill>
                  <a:srgbClr val="124F7B"/>
                </a:solidFill>
              </a:rPr>
              <a:t>חוסן כלכלי ושגשוג</a:t>
            </a:r>
            <a:endParaRPr lang="x-none" sz="900" dirty="0">
              <a:solidFill>
                <a:srgbClr val="124F7B"/>
              </a:solidFill>
            </a:endParaRPr>
          </a:p>
        </p:txBody>
      </p:sp>
      <p:sp>
        <p:nvSpPr>
          <p:cNvPr id="40" name="תיבת טקסט 39">
            <a:extLst>
              <a:ext uri="{FF2B5EF4-FFF2-40B4-BE49-F238E27FC236}">
                <a16:creationId xmlns:a16="http://schemas.microsoft.com/office/drawing/2014/main" id="{15C252CD-44F0-4F13-9BDF-D5B13C49EB3A}"/>
              </a:ext>
            </a:extLst>
          </p:cNvPr>
          <p:cNvSpPr txBox="1"/>
          <p:nvPr/>
        </p:nvSpPr>
        <p:spPr>
          <a:xfrm>
            <a:off x="3618880" y="3387571"/>
            <a:ext cx="639539" cy="369332"/>
          </a:xfrm>
          <a:prstGeom prst="rect">
            <a:avLst/>
          </a:prstGeom>
          <a:noFill/>
        </p:spPr>
        <p:txBody>
          <a:bodyPr wrap="square" rtlCol="0">
            <a:spAutoFit/>
          </a:bodyPr>
          <a:lstStyle/>
          <a:p>
            <a:pPr algn="ctr"/>
            <a:r>
              <a:rPr lang="he-IL" sz="900" dirty="0">
                <a:solidFill>
                  <a:srgbClr val="124F7B"/>
                </a:solidFill>
              </a:rPr>
              <a:t>דמוקרטיה פעילה</a:t>
            </a:r>
            <a:endParaRPr lang="x-none" sz="900" dirty="0">
              <a:solidFill>
                <a:srgbClr val="124F7B"/>
              </a:solidFill>
            </a:endParaRPr>
          </a:p>
        </p:txBody>
      </p:sp>
      <p:sp>
        <p:nvSpPr>
          <p:cNvPr id="47" name="תיבת טקסט 46">
            <a:extLst>
              <a:ext uri="{FF2B5EF4-FFF2-40B4-BE49-F238E27FC236}">
                <a16:creationId xmlns:a16="http://schemas.microsoft.com/office/drawing/2014/main" id="{89A80C78-D17D-4F39-B55B-E32786C1D588}"/>
              </a:ext>
            </a:extLst>
          </p:cNvPr>
          <p:cNvSpPr txBox="1"/>
          <p:nvPr/>
        </p:nvSpPr>
        <p:spPr>
          <a:xfrm>
            <a:off x="5003800" y="3823910"/>
            <a:ext cx="504023" cy="369332"/>
          </a:xfrm>
          <a:prstGeom prst="rect">
            <a:avLst/>
          </a:prstGeom>
          <a:noFill/>
        </p:spPr>
        <p:txBody>
          <a:bodyPr wrap="square" rtlCol="0">
            <a:spAutoFit/>
          </a:bodyPr>
          <a:lstStyle/>
          <a:p>
            <a:pPr algn="ctr"/>
            <a:r>
              <a:rPr lang="he-IL" sz="900" dirty="0">
                <a:solidFill>
                  <a:srgbClr val="124F7B"/>
                </a:solidFill>
              </a:rPr>
              <a:t>איכות חיים</a:t>
            </a:r>
            <a:endParaRPr lang="x-none" sz="900" dirty="0">
              <a:solidFill>
                <a:srgbClr val="124F7B"/>
              </a:solidFill>
            </a:endParaRPr>
          </a:p>
        </p:txBody>
      </p:sp>
      <p:sp>
        <p:nvSpPr>
          <p:cNvPr id="57" name="משושה 56">
            <a:extLst>
              <a:ext uri="{FF2B5EF4-FFF2-40B4-BE49-F238E27FC236}">
                <a16:creationId xmlns:a16="http://schemas.microsoft.com/office/drawing/2014/main" id="{C8889177-8E8A-42D9-97D7-75B32C515FD5}"/>
              </a:ext>
            </a:extLst>
          </p:cNvPr>
          <p:cNvSpPr/>
          <p:nvPr/>
        </p:nvSpPr>
        <p:spPr>
          <a:xfrm rot="16200000">
            <a:off x="566391" y="2925573"/>
            <a:ext cx="790327" cy="769884"/>
          </a:xfrm>
          <a:prstGeom prst="hexagon">
            <a:avLst/>
          </a:prstGeom>
          <a:solidFill>
            <a:schemeClr val="bg1"/>
          </a:solidFill>
          <a:ln>
            <a:solidFill>
              <a:srgbClr val="124F7B"/>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he-IL" sz="1200" b="1" dirty="0">
                <a:solidFill>
                  <a:srgbClr val="124F7B"/>
                </a:solidFill>
              </a:rPr>
              <a:t>שת"פ אגפי  תנועה</a:t>
            </a:r>
            <a:endParaRPr lang="x-none" sz="1200" b="1" dirty="0">
              <a:solidFill>
                <a:srgbClr val="124F7B"/>
              </a:solidFill>
            </a:endParaRPr>
          </a:p>
        </p:txBody>
      </p:sp>
      <p:pic>
        <p:nvPicPr>
          <p:cNvPr id="2" name="תמונה 1">
            <a:extLst>
              <a:ext uri="{FF2B5EF4-FFF2-40B4-BE49-F238E27FC236}">
                <a16:creationId xmlns:a16="http://schemas.microsoft.com/office/drawing/2014/main" id="{228F3979-C79E-43C6-8819-7973F5E57978}"/>
              </a:ext>
            </a:extLst>
          </p:cNvPr>
          <p:cNvPicPr>
            <a:picLocks noChangeAspect="1"/>
          </p:cNvPicPr>
          <p:nvPr/>
        </p:nvPicPr>
        <p:blipFill rotWithShape="1">
          <a:blip r:embed="rId4"/>
          <a:srcRect l="87533" t="64876" b="9848"/>
          <a:stretch/>
        </p:blipFill>
        <p:spPr>
          <a:xfrm>
            <a:off x="7876162" y="4668537"/>
            <a:ext cx="832121" cy="1259396"/>
          </a:xfrm>
          <a:prstGeom prst="rect">
            <a:avLst/>
          </a:prstGeom>
        </p:spPr>
      </p:pic>
    </p:spTree>
    <p:extLst>
      <p:ext uri="{BB962C8B-B14F-4D97-AF65-F5344CB8AC3E}">
        <p14:creationId xmlns:p14="http://schemas.microsoft.com/office/powerpoint/2010/main" val="214285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טבלה 8">
            <a:extLst>
              <a:ext uri="{FF2B5EF4-FFF2-40B4-BE49-F238E27FC236}">
                <a16:creationId xmlns:a16="http://schemas.microsoft.com/office/drawing/2014/main" id="{71C01CB3-6467-4DE3-A85F-1474D127E8BF}"/>
              </a:ext>
            </a:extLst>
          </p:cNvPr>
          <p:cNvGraphicFramePr>
            <a:graphicFrameLocks noGrp="1"/>
          </p:cNvGraphicFramePr>
          <p:nvPr/>
        </p:nvGraphicFramePr>
        <p:xfrm>
          <a:off x="178595" y="2073139"/>
          <a:ext cx="8858251" cy="1897380"/>
        </p:xfrm>
        <a:graphic>
          <a:graphicData uri="http://schemas.openxmlformats.org/drawingml/2006/table">
            <a:tbl>
              <a:tblPr firstRow="1" bandRow="1">
                <a:tableStyleId>{22838BEF-8BB2-4498-84A7-C5851F593DF1}</a:tableStyleId>
              </a:tblPr>
              <a:tblGrid>
                <a:gridCol w="4921250">
                  <a:extLst>
                    <a:ext uri="{9D8B030D-6E8A-4147-A177-3AD203B41FA5}">
                      <a16:colId xmlns:a16="http://schemas.microsoft.com/office/drawing/2014/main" val="1278325703"/>
                    </a:ext>
                  </a:extLst>
                </a:gridCol>
                <a:gridCol w="1770131">
                  <a:extLst>
                    <a:ext uri="{9D8B030D-6E8A-4147-A177-3AD203B41FA5}">
                      <a16:colId xmlns:a16="http://schemas.microsoft.com/office/drawing/2014/main" val="1909748103"/>
                    </a:ext>
                  </a:extLst>
                </a:gridCol>
                <a:gridCol w="2166870">
                  <a:extLst>
                    <a:ext uri="{9D8B030D-6E8A-4147-A177-3AD203B41FA5}">
                      <a16:colId xmlns:a16="http://schemas.microsoft.com/office/drawing/2014/main" val="3744414843"/>
                    </a:ext>
                  </a:extLst>
                </a:gridCol>
              </a:tblGrid>
              <a:tr h="1738907">
                <a:tc>
                  <a:txBody>
                    <a:bodyPr/>
                    <a:lstStyle/>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0" kern="1200" dirty="0">
                          <a:solidFill>
                            <a:srgbClr val="124F7B"/>
                          </a:solidFill>
                          <a:latin typeface="+mn-lt"/>
                          <a:ea typeface="+mn-ea"/>
                          <a:cs typeface="+mn-cs"/>
                        </a:rPr>
                        <a:t>פיתוח כלים ומתודות ליישום תפיסת </a:t>
                      </a:r>
                      <a:r>
                        <a:rPr lang="he-IL" sz="1200" b="1" kern="1200" dirty="0">
                          <a:solidFill>
                            <a:srgbClr val="124F7B"/>
                          </a:solidFill>
                          <a:latin typeface="+mn-lt"/>
                          <a:ea typeface="+mn-ea"/>
                          <a:cs typeface="+mn-cs"/>
                        </a:rPr>
                        <a:t>"קהילה קיבוצית במיטבה" </a:t>
                      </a:r>
                      <a:r>
                        <a:rPr lang="he-IL" sz="1200" b="0" kern="1200" dirty="0">
                          <a:solidFill>
                            <a:srgbClr val="124F7B"/>
                          </a:solidFill>
                          <a:latin typeface="+mn-lt"/>
                          <a:ea typeface="+mn-ea"/>
                          <a:cs typeface="+mn-cs"/>
                        </a:rPr>
                        <a:t>בקיבוצים</a:t>
                      </a:r>
                      <a:r>
                        <a:rPr lang="he-IL" sz="1200" b="1" kern="1200" dirty="0">
                          <a:solidFill>
                            <a:srgbClr val="124F7B"/>
                          </a:solidFill>
                          <a:latin typeface="+mn-lt"/>
                          <a:ea typeface="+mn-ea"/>
                          <a:cs typeface="+mn-cs"/>
                        </a:rPr>
                        <a:t> </a:t>
                      </a:r>
                      <a:r>
                        <a:rPr lang="he-IL" sz="1200" b="0" kern="1200" dirty="0">
                          <a:solidFill>
                            <a:srgbClr val="124F7B"/>
                          </a:solidFill>
                          <a:latin typeface="+mn-lt"/>
                          <a:ea typeface="+mn-ea"/>
                          <a:cs typeface="+mn-cs"/>
                        </a:rPr>
                        <a:t>והנגשתם</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1" kern="1200" dirty="0">
                          <a:solidFill>
                            <a:srgbClr val="124F7B"/>
                          </a:solidFill>
                          <a:latin typeface="+mn-lt"/>
                          <a:ea typeface="+mn-ea"/>
                          <a:cs typeface="+mn-cs"/>
                        </a:rPr>
                        <a:t>"שיבה בחברה טובה" - </a:t>
                      </a:r>
                      <a:r>
                        <a:rPr lang="he-IL" sz="1200" b="0" kern="1200" dirty="0">
                          <a:solidFill>
                            <a:srgbClr val="124F7B"/>
                          </a:solidFill>
                          <a:latin typeface="+mn-lt"/>
                          <a:ea typeface="+mn-ea"/>
                          <a:cs typeface="+mn-cs"/>
                        </a:rPr>
                        <a:t>תוכנית ללמידת הרבגוניות של עולם הוותיקים החדש ולהטמעת התובנות, פיתוח מתודות וכלים ליישום ("גן ותיקים" - שת"פ עם אגף חינוך ועוד)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1" kern="1200" dirty="0">
                          <a:solidFill>
                            <a:srgbClr val="124F7B"/>
                          </a:solidFill>
                          <a:latin typeface="+mn-lt"/>
                          <a:ea typeface="+mn-ea"/>
                          <a:cs typeface="+mn-cs"/>
                        </a:rPr>
                        <a:t>"בתים לחיים" - </a:t>
                      </a:r>
                      <a:r>
                        <a:rPr lang="he-IL" sz="1200" b="0" kern="1200" dirty="0">
                          <a:solidFill>
                            <a:srgbClr val="124F7B"/>
                          </a:solidFill>
                          <a:latin typeface="+mn-lt"/>
                          <a:ea typeface="+mn-ea"/>
                          <a:cs typeface="+mn-cs"/>
                        </a:rPr>
                        <a:t>הובלת תכנית משותפת  עם אגף צעירים, הקיבוץ הדתי, מרכז המועצות, משרד הרווחה ושותפים נוספים להקמת בתים לחיים לאנשים עם צרכים מיוחדים במרחב הכפרי בכלל ובקיבוצים בפרט</a:t>
                      </a:r>
                      <a:endParaRPr lang="x-none" sz="1200" b="0" kern="1200" dirty="0">
                        <a:solidFill>
                          <a:srgbClr val="124F7B"/>
                        </a:solidFill>
                        <a:latin typeface="+mn-lt"/>
                        <a:ea typeface="+mn-ea"/>
                        <a:cs typeface="+mn-cs"/>
                      </a:endParaRPr>
                    </a:p>
                  </a:txBody>
                  <a:tcPr marL="68580" marR="68580" marT="34290" marB="34290"/>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0" kern="1200" dirty="0">
                          <a:solidFill>
                            <a:srgbClr val="124F7B"/>
                          </a:solidFill>
                          <a:latin typeface="+mn-lt"/>
                          <a:ea typeface="+mn-ea"/>
                          <a:cs typeface="+mn-cs"/>
                        </a:rPr>
                        <a:t>חיזוק הזהות הקיבוצית</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0" kern="1200" dirty="0">
                          <a:solidFill>
                            <a:srgbClr val="124F7B"/>
                          </a:solidFill>
                          <a:latin typeface="+mn-lt"/>
                          <a:ea typeface="+mn-ea"/>
                          <a:cs typeface="+mn-cs"/>
                        </a:rPr>
                        <a:t>סולידאריות וערבות הדדית בקיבוצים בעלייה, הקהילות רב דוריות וחסונות יותר</a:t>
                      </a:r>
                      <a:endParaRPr lang="x-none" sz="1200" b="0" kern="1200" dirty="0">
                        <a:solidFill>
                          <a:srgbClr val="124F7B"/>
                        </a:solidFill>
                        <a:latin typeface="+mn-lt"/>
                        <a:ea typeface="+mn-ea"/>
                        <a:cs typeface="+mn-cs"/>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0" kern="1200" dirty="0">
                          <a:solidFill>
                            <a:srgbClr val="124F7B"/>
                          </a:solidFill>
                          <a:latin typeface="+mn-lt"/>
                          <a:ea typeface="+mn-ea"/>
                          <a:cs typeface="+mn-cs"/>
                        </a:rPr>
                        <a:t>עלייה במעורבות הקיבוצים וחברי הקיבוצים בחברה הישראלית</a:t>
                      </a:r>
                      <a:endParaRPr lang="x-none" sz="1100" b="0" dirty="0">
                        <a:solidFill>
                          <a:srgbClr val="124F7B"/>
                        </a:solidFill>
                      </a:endParaRPr>
                    </a:p>
                  </a:txBody>
                  <a:tcPr marL="68580" marR="68580" marT="34290" marB="34290"/>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0" dirty="0">
                          <a:solidFill>
                            <a:srgbClr val="124F7B"/>
                          </a:solidFill>
                        </a:rPr>
                        <a:t>תחומי חברה וקהילה משמעותיים וחזקים בקיבוצים</a:t>
                      </a:r>
                    </a:p>
                    <a:p>
                      <a:pPr marL="285750" indent="-285750" algn="r">
                        <a:buFont typeface="Arial" panose="020B0604020202020204" pitchFamily="34" charset="0"/>
                        <a:buChar char="•"/>
                      </a:pPr>
                      <a:r>
                        <a:rPr lang="he-IL" sz="1200" b="0" dirty="0">
                          <a:solidFill>
                            <a:srgbClr val="124F7B"/>
                          </a:solidFill>
                        </a:rPr>
                        <a:t>התנועה הקיבוצית ואגף חברה  משמעותיים  יותר לקיבוצים, למנהלים ולממלאי התפקידים ולחברי הקיבוצים</a:t>
                      </a:r>
                    </a:p>
                    <a:p>
                      <a:pPr marL="285750" indent="-285750" algn="r">
                        <a:buFont typeface="Arial" panose="020B0604020202020204" pitchFamily="34" charset="0"/>
                        <a:buChar char="•"/>
                      </a:pPr>
                      <a:r>
                        <a:rPr lang="he-IL" sz="1200" b="0" dirty="0">
                          <a:solidFill>
                            <a:srgbClr val="124F7B"/>
                          </a:solidFill>
                        </a:rPr>
                        <a:t>השפעת התנועה והאגף על החברה הישראלית עלתה</a:t>
                      </a:r>
                      <a:endParaRPr lang="x-none" sz="1200" b="0" dirty="0">
                        <a:solidFill>
                          <a:srgbClr val="124F7B"/>
                        </a:solidFill>
                      </a:endParaRPr>
                    </a:p>
                  </a:txBody>
                  <a:tcPr marL="68580" marR="68580" marT="34290" marB="34290"/>
                </a:tc>
                <a:extLst>
                  <a:ext uri="{0D108BD9-81ED-4DB2-BD59-A6C34878D82A}">
                    <a16:rowId xmlns:a16="http://schemas.microsoft.com/office/drawing/2014/main" val="3508574809"/>
                  </a:ext>
                </a:extLst>
              </a:tr>
            </a:tbl>
          </a:graphicData>
        </a:graphic>
      </p:graphicFrame>
      <p:sp>
        <p:nvSpPr>
          <p:cNvPr id="3" name="תיבת טקסט 2">
            <a:extLst>
              <a:ext uri="{FF2B5EF4-FFF2-40B4-BE49-F238E27FC236}">
                <a16:creationId xmlns:a16="http://schemas.microsoft.com/office/drawing/2014/main" id="{9D4ED29C-94B6-4AE7-9EA5-1605C64D5568}"/>
              </a:ext>
            </a:extLst>
          </p:cNvPr>
          <p:cNvSpPr txBox="1"/>
          <p:nvPr/>
        </p:nvSpPr>
        <p:spPr>
          <a:xfrm>
            <a:off x="3234334" y="1273192"/>
            <a:ext cx="2444948" cy="415498"/>
          </a:xfrm>
          <a:prstGeom prst="rect">
            <a:avLst/>
          </a:prstGeom>
          <a:noFill/>
        </p:spPr>
        <p:txBody>
          <a:bodyPr wrap="square" rtlCol="0">
            <a:spAutoFit/>
          </a:bodyPr>
          <a:lstStyle/>
          <a:p>
            <a:r>
              <a:rPr lang="he-IL" sz="2100" b="1" dirty="0">
                <a:solidFill>
                  <a:srgbClr val="124F7B"/>
                </a:solidFill>
              </a:rPr>
              <a:t>אגף חברה וקהילה</a:t>
            </a:r>
            <a:endParaRPr lang="x-none" sz="2100" b="1" dirty="0">
              <a:solidFill>
                <a:srgbClr val="124F7B"/>
              </a:solidFill>
            </a:endParaRPr>
          </a:p>
        </p:txBody>
      </p:sp>
      <p:graphicFrame>
        <p:nvGraphicFramePr>
          <p:cNvPr id="5" name="דיאגרמה 4">
            <a:extLst>
              <a:ext uri="{FF2B5EF4-FFF2-40B4-BE49-F238E27FC236}">
                <a16:creationId xmlns:a16="http://schemas.microsoft.com/office/drawing/2014/main" id="{8651F47E-4ECD-4062-8024-ACE454EBB70C}"/>
              </a:ext>
            </a:extLst>
          </p:cNvPr>
          <p:cNvGraphicFramePr/>
          <p:nvPr/>
        </p:nvGraphicFramePr>
        <p:xfrm>
          <a:off x="178595" y="1709690"/>
          <a:ext cx="8790385" cy="3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תיבת טקסט 5">
            <a:extLst>
              <a:ext uri="{FF2B5EF4-FFF2-40B4-BE49-F238E27FC236}">
                <a16:creationId xmlns:a16="http://schemas.microsoft.com/office/drawing/2014/main" id="{0CD7AA62-9DAB-4651-9F37-7DE5C12D2512}"/>
              </a:ext>
            </a:extLst>
          </p:cNvPr>
          <p:cNvSpPr txBox="1"/>
          <p:nvPr/>
        </p:nvSpPr>
        <p:spPr>
          <a:xfrm>
            <a:off x="7097320" y="1739221"/>
            <a:ext cx="1328737" cy="300082"/>
          </a:xfrm>
          <a:prstGeom prst="rect">
            <a:avLst/>
          </a:prstGeom>
          <a:noFill/>
        </p:spPr>
        <p:txBody>
          <a:bodyPr wrap="square" rtlCol="0">
            <a:spAutoFit/>
          </a:bodyPr>
          <a:lstStyle/>
          <a:p>
            <a:r>
              <a:rPr lang="he-IL" sz="1350" b="1" dirty="0">
                <a:solidFill>
                  <a:srgbClr val="002060"/>
                </a:solidFill>
              </a:rPr>
              <a:t>השינוי הנשאף</a:t>
            </a:r>
            <a:endParaRPr lang="x-none" sz="1350" b="1" dirty="0">
              <a:solidFill>
                <a:srgbClr val="002060"/>
              </a:solidFill>
            </a:endParaRPr>
          </a:p>
        </p:txBody>
      </p:sp>
      <p:sp>
        <p:nvSpPr>
          <p:cNvPr id="9" name="תיבת טקסט 8">
            <a:extLst>
              <a:ext uri="{FF2B5EF4-FFF2-40B4-BE49-F238E27FC236}">
                <a16:creationId xmlns:a16="http://schemas.microsoft.com/office/drawing/2014/main" id="{CEFB1BA1-300F-40F4-AFD7-DCC2D1D82A45}"/>
              </a:ext>
            </a:extLst>
          </p:cNvPr>
          <p:cNvSpPr txBox="1"/>
          <p:nvPr/>
        </p:nvSpPr>
        <p:spPr>
          <a:xfrm>
            <a:off x="5163149" y="1752914"/>
            <a:ext cx="1328737" cy="300082"/>
          </a:xfrm>
          <a:prstGeom prst="rect">
            <a:avLst/>
          </a:prstGeom>
          <a:noFill/>
        </p:spPr>
        <p:txBody>
          <a:bodyPr wrap="square" rtlCol="0">
            <a:spAutoFit/>
          </a:bodyPr>
          <a:lstStyle/>
          <a:p>
            <a:r>
              <a:rPr lang="he-IL" sz="1350" b="1" dirty="0">
                <a:solidFill>
                  <a:srgbClr val="002060"/>
                </a:solidFill>
              </a:rPr>
              <a:t>תוצאות רצויות</a:t>
            </a:r>
            <a:endParaRPr lang="x-none" sz="1350" b="1" dirty="0">
              <a:solidFill>
                <a:srgbClr val="002060"/>
              </a:solidFill>
            </a:endParaRPr>
          </a:p>
        </p:txBody>
      </p:sp>
      <p:sp>
        <p:nvSpPr>
          <p:cNvPr id="7" name="תיבת טקסט 6">
            <a:extLst>
              <a:ext uri="{FF2B5EF4-FFF2-40B4-BE49-F238E27FC236}">
                <a16:creationId xmlns:a16="http://schemas.microsoft.com/office/drawing/2014/main" id="{66BE2F46-6032-4EDD-AE7D-EC7C5CAFD57E}"/>
              </a:ext>
            </a:extLst>
          </p:cNvPr>
          <p:cNvSpPr txBox="1"/>
          <p:nvPr/>
        </p:nvSpPr>
        <p:spPr>
          <a:xfrm>
            <a:off x="1448398" y="1739221"/>
            <a:ext cx="2444948" cy="300082"/>
          </a:xfrm>
          <a:prstGeom prst="rect">
            <a:avLst/>
          </a:prstGeom>
          <a:noFill/>
        </p:spPr>
        <p:txBody>
          <a:bodyPr wrap="square" rtlCol="0">
            <a:spAutoFit/>
          </a:bodyPr>
          <a:lstStyle/>
          <a:p>
            <a:r>
              <a:rPr lang="he-IL" sz="1350" b="1" dirty="0">
                <a:solidFill>
                  <a:srgbClr val="002060"/>
                </a:solidFill>
              </a:rPr>
              <a:t>יעדים רב שנתיים הנגזרים מכך</a:t>
            </a:r>
            <a:endParaRPr lang="x-none" sz="1350" b="1" dirty="0">
              <a:solidFill>
                <a:srgbClr val="002060"/>
              </a:solidFill>
            </a:endParaRPr>
          </a:p>
        </p:txBody>
      </p:sp>
      <p:sp>
        <p:nvSpPr>
          <p:cNvPr id="13" name="תיבת טקסט 12">
            <a:extLst>
              <a:ext uri="{FF2B5EF4-FFF2-40B4-BE49-F238E27FC236}">
                <a16:creationId xmlns:a16="http://schemas.microsoft.com/office/drawing/2014/main" id="{3075393D-43C2-4825-9ECC-D0949832647B}"/>
              </a:ext>
            </a:extLst>
          </p:cNvPr>
          <p:cNvSpPr txBox="1"/>
          <p:nvPr/>
        </p:nvSpPr>
        <p:spPr>
          <a:xfrm>
            <a:off x="178595" y="3920915"/>
            <a:ext cx="8858251" cy="2085186"/>
          </a:xfrm>
          <a:prstGeom prst="rect">
            <a:avLst/>
          </a:prstGeom>
          <a:noFill/>
        </p:spPr>
        <p:txBody>
          <a:bodyPr wrap="square" rtlCol="0">
            <a:spAutoFit/>
          </a:bodyPr>
          <a:lstStyle/>
          <a:p>
            <a:endParaRPr lang="he-IL" sz="1200" dirty="0">
              <a:solidFill>
                <a:srgbClr val="124F7B"/>
              </a:solidFill>
            </a:endParaRPr>
          </a:p>
          <a:p>
            <a:r>
              <a:rPr lang="he-IL" sz="1300" dirty="0">
                <a:solidFill>
                  <a:srgbClr val="124F7B"/>
                </a:solidFill>
              </a:rPr>
              <a:t>פעילות בתחומים </a:t>
            </a:r>
            <a:r>
              <a:rPr lang="he-IL" sz="1300" b="1" dirty="0">
                <a:solidFill>
                  <a:srgbClr val="124F7B"/>
                </a:solidFill>
              </a:rPr>
              <a:t>ביטחון סוציאלי בריאות ורווחה, צמיחה ופיתוח קהילה, תרבות בונה קהילה, פיתוח הון אנושי, קידום שוויון מגדרי:</a:t>
            </a:r>
          </a:p>
          <a:p>
            <a:pPr marL="557213" lvl="1" indent="-214313">
              <a:buFont typeface="Arial" panose="020B0604020202020204" pitchFamily="34" charset="0"/>
              <a:buChar char="•"/>
            </a:pPr>
            <a:r>
              <a:rPr lang="he-IL" sz="1300" dirty="0">
                <a:solidFill>
                  <a:srgbClr val="124F7B"/>
                </a:solidFill>
              </a:rPr>
              <a:t>פיתוח ואיגום תוכן מקצועי בתחומים השונים, בניית כלים והנגשתם לממלאי התפקידים</a:t>
            </a:r>
          </a:p>
          <a:p>
            <a:pPr marL="557213" lvl="1" indent="-214313">
              <a:buFont typeface="Arial" panose="020B0604020202020204" pitchFamily="34" charset="0"/>
              <a:buChar char="•"/>
            </a:pPr>
            <a:r>
              <a:rPr lang="he-IL" sz="1300" dirty="0">
                <a:solidFill>
                  <a:srgbClr val="124F7B"/>
                </a:solidFill>
              </a:rPr>
              <a:t>הפקת קורסים, כנסים, סדנאות, ימי עיון, קבוצות עמיתים ועוד להכשרת ממלאי תפקידים, לחיזוק ולהעשרה</a:t>
            </a:r>
          </a:p>
          <a:p>
            <a:pPr marL="557213" lvl="1" indent="-214313">
              <a:buFont typeface="Arial" panose="020B0604020202020204" pitchFamily="34" charset="0"/>
              <a:buChar char="•"/>
            </a:pPr>
            <a:r>
              <a:rPr lang="he-IL" sz="1300" dirty="0">
                <a:solidFill>
                  <a:srgbClr val="124F7B"/>
                </a:solidFill>
              </a:rPr>
              <a:t>מחקר ופיתוח תוכן</a:t>
            </a:r>
          </a:p>
          <a:p>
            <a:pPr marL="557213" lvl="1" indent="-214313">
              <a:buFont typeface="Arial" panose="020B0604020202020204" pitchFamily="34" charset="0"/>
              <a:buChar char="•"/>
            </a:pPr>
            <a:r>
              <a:rPr lang="he-IL" sz="1300" dirty="0">
                <a:solidFill>
                  <a:srgbClr val="124F7B"/>
                </a:solidFill>
              </a:rPr>
              <a:t>פעילות מול הגורמים הרלוונטיים לתחומי התוכן  מחוץ לתנועה ויזום שיתופי פעולה</a:t>
            </a:r>
          </a:p>
          <a:p>
            <a:pPr marL="557213" lvl="1" indent="-214313">
              <a:buFont typeface="Arial" panose="020B0604020202020204" pitchFamily="34" charset="0"/>
              <a:buChar char="•"/>
            </a:pPr>
            <a:r>
              <a:rPr lang="he-IL" sz="1300" dirty="0">
                <a:solidFill>
                  <a:srgbClr val="124F7B"/>
                </a:solidFill>
              </a:rPr>
              <a:t>כתובת מקצועית לממלאי התפקידים בקיבוצים בתחומים השונים וליווי עפ"י צורך</a:t>
            </a:r>
          </a:p>
          <a:p>
            <a:pPr marL="557213" lvl="1" indent="-214313">
              <a:buFont typeface="Arial" panose="020B0604020202020204" pitchFamily="34" charset="0"/>
              <a:buChar char="•"/>
            </a:pPr>
            <a:r>
              <a:rPr lang="he-IL" sz="1300" dirty="0">
                <a:solidFill>
                  <a:srgbClr val="124F7B"/>
                </a:solidFill>
              </a:rPr>
              <a:t>הובלת תוכניות משותפות ושיתופי פעולה עם אגפי התנועה</a:t>
            </a:r>
            <a:r>
              <a:rPr lang="he-IL" sz="1300" dirty="0"/>
              <a:t> </a:t>
            </a:r>
          </a:p>
          <a:p>
            <a:pPr marL="214313" indent="-214313">
              <a:buFont typeface="Arial" panose="020B0604020202020204" pitchFamily="34" charset="0"/>
              <a:buChar char="•"/>
            </a:pPr>
            <a:endParaRPr lang="he-IL" sz="1350" dirty="0"/>
          </a:p>
        </p:txBody>
      </p:sp>
    </p:spTree>
    <p:extLst>
      <p:ext uri="{BB962C8B-B14F-4D97-AF65-F5344CB8AC3E}">
        <p14:creationId xmlns:p14="http://schemas.microsoft.com/office/powerpoint/2010/main" val="3117305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44AF-DD0A-44A3-B607-9CA989BBD575}"/>
              </a:ext>
            </a:extLst>
          </p:cNvPr>
          <p:cNvSpPr>
            <a:spLocks noGrp="1"/>
          </p:cNvSpPr>
          <p:nvPr>
            <p:ph type="title"/>
          </p:nvPr>
        </p:nvSpPr>
        <p:spPr/>
        <p:txBody>
          <a:bodyPr>
            <a:normAutofit fontScale="90000"/>
          </a:bodyPr>
          <a:lstStyle/>
          <a:p>
            <a:r>
              <a:rPr lang="he-IL" dirty="0"/>
              <a:t>יעדי אגף כלכלה</a:t>
            </a:r>
            <a:endParaRPr lang="x-none" dirty="0"/>
          </a:p>
        </p:txBody>
      </p:sp>
      <p:sp>
        <p:nvSpPr>
          <p:cNvPr id="3" name="Content Placeholder 2">
            <a:extLst>
              <a:ext uri="{FF2B5EF4-FFF2-40B4-BE49-F238E27FC236}">
                <a16:creationId xmlns:a16="http://schemas.microsoft.com/office/drawing/2014/main" id="{9E6D7072-3252-473F-8E9E-83EE7D048590}"/>
              </a:ext>
            </a:extLst>
          </p:cNvPr>
          <p:cNvSpPr>
            <a:spLocks noGrp="1"/>
          </p:cNvSpPr>
          <p:nvPr>
            <p:ph idx="1"/>
          </p:nvPr>
        </p:nvSpPr>
        <p:spPr>
          <a:xfrm>
            <a:off x="485775" y="1454922"/>
            <a:ext cx="8029575" cy="4351338"/>
          </a:xfrm>
        </p:spPr>
        <p:txBody>
          <a:bodyPr>
            <a:normAutofit/>
          </a:bodyPr>
          <a:lstStyle/>
          <a:p>
            <a:pPr marL="514350" indent="-514350">
              <a:buAutoNum type="arabicPeriod"/>
            </a:pPr>
            <a:r>
              <a:rPr lang="he-IL" sz="3000" dirty="0"/>
              <a:t>התמודדות עם </a:t>
            </a:r>
            <a:r>
              <a:rPr lang="he-IL" sz="3000" dirty="0">
                <a:solidFill>
                  <a:srgbClr val="FF0000"/>
                </a:solidFill>
              </a:rPr>
              <a:t>גזרות</a:t>
            </a:r>
            <a:r>
              <a:rPr lang="he-IL" sz="3000" dirty="0"/>
              <a:t> צפויות אך טרם ידועות לנוכח הגרעון הגדול בתקציב המדינה עם  הקמת ממשלה חדשה.</a:t>
            </a:r>
          </a:p>
          <a:p>
            <a:pPr marL="514350" indent="-514350">
              <a:buFont typeface="Arial" panose="020B0604020202020204" pitchFamily="34" charset="0"/>
              <a:buAutoNum type="arabicPeriod"/>
            </a:pPr>
            <a:r>
              <a:rPr lang="he-IL" sz="3000" dirty="0"/>
              <a:t>סיוע </a:t>
            </a:r>
            <a:r>
              <a:rPr lang="he-IL" sz="3000" dirty="0">
                <a:solidFill>
                  <a:srgbClr val="00B050"/>
                </a:solidFill>
              </a:rPr>
              <a:t>לצמיחה ולבנייה</a:t>
            </a:r>
            <a:r>
              <a:rPr lang="he-IL" sz="3000" dirty="0"/>
              <a:t>.</a:t>
            </a:r>
          </a:p>
          <a:p>
            <a:pPr marL="514350" indent="-514350">
              <a:buAutoNum type="arabicPeriod"/>
            </a:pPr>
            <a:r>
              <a:rPr lang="he-IL" sz="3000" dirty="0"/>
              <a:t>שמירה על זכויות הקיבוצים ומניעת </a:t>
            </a:r>
            <a:r>
              <a:rPr lang="he-IL" sz="3000" dirty="0">
                <a:solidFill>
                  <a:srgbClr val="FF0000"/>
                </a:solidFill>
              </a:rPr>
              <a:t>אפליה</a:t>
            </a:r>
            <a:r>
              <a:rPr lang="he-IL" sz="3000" dirty="0"/>
              <a:t>.</a:t>
            </a:r>
          </a:p>
          <a:p>
            <a:pPr marL="514350" indent="-514350">
              <a:buAutoNum type="arabicPeriod"/>
            </a:pPr>
            <a:r>
              <a:rPr lang="he-IL" sz="3000" dirty="0"/>
              <a:t>סיוע </a:t>
            </a:r>
            <a:r>
              <a:rPr lang="he-IL" sz="3000" dirty="0">
                <a:solidFill>
                  <a:srgbClr val="00B050"/>
                </a:solidFill>
              </a:rPr>
              <a:t>לקיבוצים ולחברי </a:t>
            </a:r>
            <a:r>
              <a:rPr lang="he-IL" sz="3000" dirty="0"/>
              <a:t>קיבוצים.</a:t>
            </a:r>
          </a:p>
          <a:p>
            <a:pPr marL="514350" indent="-514350">
              <a:buAutoNum type="arabicPeriod"/>
            </a:pPr>
            <a:r>
              <a:rPr lang="he-IL" sz="3000" dirty="0"/>
              <a:t>השלמת מיזוג התנועות באמצעות הקמת "</a:t>
            </a:r>
            <a:r>
              <a:rPr lang="he-IL" sz="3000" dirty="0">
                <a:solidFill>
                  <a:srgbClr val="00B050"/>
                </a:solidFill>
              </a:rPr>
              <a:t>חבצלת החדשה</a:t>
            </a:r>
            <a:r>
              <a:rPr lang="he-IL" sz="3000" dirty="0"/>
              <a:t>".</a:t>
            </a:r>
          </a:p>
          <a:p>
            <a:pPr marL="0" indent="0">
              <a:buNone/>
            </a:pPr>
            <a:endParaRPr lang="he-IL" sz="3200" dirty="0"/>
          </a:p>
          <a:p>
            <a:pPr lvl="1"/>
            <a:endParaRPr lang="x-none" sz="3000" dirty="0"/>
          </a:p>
        </p:txBody>
      </p:sp>
    </p:spTree>
    <p:extLst>
      <p:ext uri="{BB962C8B-B14F-4D97-AF65-F5344CB8AC3E}">
        <p14:creationId xmlns:p14="http://schemas.microsoft.com/office/powerpoint/2010/main" val="206960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44AF-DD0A-44A3-B607-9CA989BBD575}"/>
              </a:ext>
            </a:extLst>
          </p:cNvPr>
          <p:cNvSpPr>
            <a:spLocks noGrp="1"/>
          </p:cNvSpPr>
          <p:nvPr>
            <p:ph type="title"/>
          </p:nvPr>
        </p:nvSpPr>
        <p:spPr/>
        <p:txBody>
          <a:bodyPr>
            <a:normAutofit fontScale="90000"/>
          </a:bodyPr>
          <a:lstStyle/>
          <a:p>
            <a:r>
              <a:rPr lang="he-IL" dirty="0"/>
              <a:t>יעדי אגף כלכלה</a:t>
            </a:r>
            <a:endParaRPr lang="x-none" dirty="0"/>
          </a:p>
        </p:txBody>
      </p:sp>
      <p:sp>
        <p:nvSpPr>
          <p:cNvPr id="3" name="Content Placeholder 2">
            <a:extLst>
              <a:ext uri="{FF2B5EF4-FFF2-40B4-BE49-F238E27FC236}">
                <a16:creationId xmlns:a16="http://schemas.microsoft.com/office/drawing/2014/main" id="{9E6D7072-3252-473F-8E9E-83EE7D048590}"/>
              </a:ext>
            </a:extLst>
          </p:cNvPr>
          <p:cNvSpPr>
            <a:spLocks noGrp="1"/>
          </p:cNvSpPr>
          <p:nvPr>
            <p:ph idx="1"/>
          </p:nvPr>
        </p:nvSpPr>
        <p:spPr>
          <a:xfrm>
            <a:off x="177800" y="1231899"/>
            <a:ext cx="8832850" cy="5521325"/>
          </a:xfrm>
        </p:spPr>
        <p:txBody>
          <a:bodyPr>
            <a:normAutofit fontScale="70000" lnSpcReduction="20000"/>
          </a:bodyPr>
          <a:lstStyle/>
          <a:p>
            <a:r>
              <a:rPr lang="he-IL" sz="3400" b="1" dirty="0"/>
              <a:t>סיוע לצמיחה ולבניה בקיבוץ באמצעות:</a:t>
            </a:r>
          </a:p>
          <a:p>
            <a:pPr lvl="1">
              <a:lnSpc>
                <a:spcPct val="100000"/>
              </a:lnSpc>
              <a:spcBef>
                <a:spcPts val="600"/>
              </a:spcBef>
            </a:pPr>
            <a:r>
              <a:rPr lang="he-IL" sz="3400" dirty="0"/>
              <a:t>ניצול </a:t>
            </a:r>
            <a:r>
              <a:rPr lang="he-IL" sz="3400" dirty="0">
                <a:solidFill>
                  <a:srgbClr val="00B050"/>
                </a:solidFill>
              </a:rPr>
              <a:t>הסדר הביניים </a:t>
            </a:r>
            <a:r>
              <a:rPr lang="he-IL" sz="3400" dirty="0"/>
              <a:t>המתוקן לבנייה מאסיבית בקיבוצים.</a:t>
            </a:r>
          </a:p>
          <a:p>
            <a:pPr lvl="1">
              <a:lnSpc>
                <a:spcPct val="100000"/>
              </a:lnSpc>
              <a:spcBef>
                <a:spcPts val="600"/>
              </a:spcBef>
            </a:pPr>
            <a:r>
              <a:rPr lang="he-IL" sz="3400" dirty="0"/>
              <a:t>גיבוש מסלולי בנייה בקיבוצים </a:t>
            </a:r>
            <a:r>
              <a:rPr lang="he-IL" sz="3400" dirty="0">
                <a:solidFill>
                  <a:srgbClr val="00B050"/>
                </a:solidFill>
              </a:rPr>
              <a:t>לא משייכים</a:t>
            </a:r>
            <a:r>
              <a:rPr lang="he-IL" sz="3400" dirty="0"/>
              <a:t>.</a:t>
            </a:r>
          </a:p>
          <a:p>
            <a:pPr lvl="1">
              <a:lnSpc>
                <a:spcPct val="100000"/>
              </a:lnSpc>
              <a:spcBef>
                <a:spcPts val="600"/>
              </a:spcBef>
            </a:pPr>
            <a:r>
              <a:rPr lang="he-IL" sz="3400" dirty="0"/>
              <a:t>הסרת </a:t>
            </a:r>
            <a:r>
              <a:rPr lang="he-IL" sz="3400" dirty="0">
                <a:solidFill>
                  <a:srgbClr val="FF0000"/>
                </a:solidFill>
              </a:rPr>
              <a:t>חסמי שיוך </a:t>
            </a:r>
            <a:r>
              <a:rPr lang="he-IL" sz="3400" dirty="0"/>
              <a:t>והסדרת מסלולים מעשיים לקידומו, באמצעות:</a:t>
            </a:r>
          </a:p>
          <a:p>
            <a:pPr lvl="2">
              <a:lnSpc>
                <a:spcPct val="100000"/>
              </a:lnSpc>
              <a:spcBef>
                <a:spcPts val="600"/>
              </a:spcBef>
              <a:buFont typeface="Courier New" panose="02070309020205020404" pitchFamily="49" charset="0"/>
              <a:buChar char="o"/>
            </a:pPr>
            <a:r>
              <a:rPr lang="he-IL" sz="3000" dirty="0"/>
              <a:t>ריכוך</a:t>
            </a:r>
            <a:r>
              <a:rPr lang="he-IL" sz="3000" dirty="0">
                <a:solidFill>
                  <a:srgbClr val="FF0000"/>
                </a:solidFill>
              </a:rPr>
              <a:t> </a:t>
            </a:r>
            <a:r>
              <a:rPr lang="he-IL" sz="3000" dirty="0" err="1">
                <a:solidFill>
                  <a:srgbClr val="FF0000"/>
                </a:solidFill>
              </a:rPr>
              <a:t>בירוקרטיית</a:t>
            </a:r>
            <a:r>
              <a:rPr lang="he-IL" sz="3000" dirty="0">
                <a:solidFill>
                  <a:srgbClr val="FF0000"/>
                </a:solidFill>
              </a:rPr>
              <a:t> </a:t>
            </a:r>
            <a:r>
              <a:rPr lang="he-IL" sz="3000" dirty="0" err="1"/>
              <a:t>רמ"י</a:t>
            </a:r>
            <a:r>
              <a:rPr lang="he-IL" sz="3000" dirty="0"/>
              <a:t>;</a:t>
            </a:r>
          </a:p>
          <a:p>
            <a:pPr lvl="2">
              <a:lnSpc>
                <a:spcPct val="100000"/>
              </a:lnSpc>
              <a:spcBef>
                <a:spcPts val="600"/>
              </a:spcBef>
              <a:buFont typeface="Courier New" panose="02070309020205020404" pitchFamily="49" charset="0"/>
              <a:buChar char="o"/>
            </a:pPr>
            <a:r>
              <a:rPr lang="he-IL" sz="3000" dirty="0"/>
              <a:t>סיוע למיסוד מסלולי </a:t>
            </a:r>
            <a:r>
              <a:rPr lang="he-IL" sz="3000" dirty="0">
                <a:solidFill>
                  <a:srgbClr val="00B050"/>
                </a:solidFill>
              </a:rPr>
              <a:t>מימון</a:t>
            </a:r>
            <a:r>
              <a:rPr lang="he-IL" sz="3000" dirty="0"/>
              <a:t> לבנייה, קליטה ושיוך;</a:t>
            </a:r>
          </a:p>
          <a:p>
            <a:pPr lvl="2">
              <a:lnSpc>
                <a:spcPct val="100000"/>
              </a:lnSpc>
              <a:spcBef>
                <a:spcPts val="600"/>
              </a:spcBef>
              <a:buFont typeface="Courier New" panose="02070309020205020404" pitchFamily="49" charset="0"/>
              <a:buChar char="o"/>
            </a:pPr>
            <a:r>
              <a:rPr lang="he-IL" sz="3000" dirty="0" err="1"/>
              <a:t>נירמול</a:t>
            </a:r>
            <a:r>
              <a:rPr lang="he-IL" sz="3000" dirty="0"/>
              <a:t> כללי </a:t>
            </a:r>
            <a:r>
              <a:rPr lang="he-IL" sz="3000" dirty="0">
                <a:solidFill>
                  <a:srgbClr val="00B050"/>
                </a:solidFill>
              </a:rPr>
              <a:t>השמאות</a:t>
            </a:r>
            <a:r>
              <a:rPr lang="he-IL" sz="3000" dirty="0"/>
              <a:t> למגורים.</a:t>
            </a:r>
          </a:p>
          <a:p>
            <a:pPr lvl="1">
              <a:lnSpc>
                <a:spcPct val="100000"/>
              </a:lnSpc>
              <a:spcBef>
                <a:spcPts val="600"/>
              </a:spcBef>
            </a:pPr>
            <a:r>
              <a:rPr lang="he-IL" sz="3400" dirty="0"/>
              <a:t>שמירה על </a:t>
            </a:r>
            <a:r>
              <a:rPr lang="he-IL" sz="3400" dirty="0">
                <a:solidFill>
                  <a:srgbClr val="00B050"/>
                </a:solidFill>
              </a:rPr>
              <a:t>חלופת האגודה </a:t>
            </a:r>
            <a:r>
              <a:rPr lang="he-IL" sz="3400" dirty="0"/>
              <a:t>והקטנת נזקי "ועדת שימרון" לבחינתה. </a:t>
            </a:r>
          </a:p>
          <a:p>
            <a:pPr lvl="1">
              <a:lnSpc>
                <a:spcPct val="100000"/>
              </a:lnSpc>
              <a:spcBef>
                <a:spcPts val="600"/>
              </a:spcBef>
            </a:pPr>
            <a:r>
              <a:rPr lang="he-IL" sz="3400" dirty="0"/>
              <a:t>מאבק בפגיעה </a:t>
            </a:r>
            <a:r>
              <a:rPr lang="he-IL" sz="3400" dirty="0">
                <a:solidFill>
                  <a:srgbClr val="00B050"/>
                </a:solidFill>
              </a:rPr>
              <a:t>באזורי העדיפות</a:t>
            </a:r>
            <a:r>
              <a:rPr lang="he-IL" sz="3400" dirty="0"/>
              <a:t>.</a:t>
            </a:r>
          </a:p>
          <a:p>
            <a:pPr lvl="1">
              <a:lnSpc>
                <a:spcPct val="100000"/>
              </a:lnSpc>
              <a:spcBef>
                <a:spcPts val="600"/>
              </a:spcBef>
            </a:pPr>
            <a:r>
              <a:rPr lang="he-IL" sz="3400" dirty="0" err="1"/>
              <a:t>הנגשת</a:t>
            </a:r>
            <a:r>
              <a:rPr lang="he-IL" sz="3400" dirty="0"/>
              <a:t> </a:t>
            </a:r>
            <a:r>
              <a:rPr lang="he-IL" sz="3400" dirty="0">
                <a:solidFill>
                  <a:srgbClr val="00B050"/>
                </a:solidFill>
              </a:rPr>
              <a:t>המידע</a:t>
            </a:r>
            <a:r>
              <a:rPr lang="he-IL" sz="3400" dirty="0"/>
              <a:t> הנחוץ לקבלת החלטות שיוך.</a:t>
            </a:r>
          </a:p>
          <a:p>
            <a:pPr lvl="1">
              <a:lnSpc>
                <a:spcPct val="100000"/>
              </a:lnSpc>
              <a:spcBef>
                <a:spcPts val="600"/>
              </a:spcBef>
            </a:pPr>
            <a:r>
              <a:rPr lang="he-IL" sz="3400" dirty="0"/>
              <a:t>טיפול בסוגיות מרכזיות </a:t>
            </a:r>
            <a:r>
              <a:rPr lang="he-IL" sz="3400" dirty="0">
                <a:solidFill>
                  <a:srgbClr val="FF0000"/>
                </a:solidFill>
              </a:rPr>
              <a:t>בהיטל השבחה</a:t>
            </a:r>
            <a:r>
              <a:rPr lang="he-IL" sz="3400" dirty="0"/>
              <a:t>.</a:t>
            </a:r>
          </a:p>
          <a:p>
            <a:pPr lvl="1">
              <a:lnSpc>
                <a:spcPct val="100000"/>
              </a:lnSpc>
              <a:spcBef>
                <a:spcPts val="600"/>
              </a:spcBef>
            </a:pPr>
            <a:r>
              <a:rPr lang="he-IL" sz="3400" dirty="0"/>
              <a:t>הקמת מסלול מעשי לבניית </a:t>
            </a:r>
            <a:r>
              <a:rPr lang="he-IL" sz="3400" dirty="0">
                <a:solidFill>
                  <a:srgbClr val="00B050"/>
                </a:solidFill>
              </a:rPr>
              <a:t>יחידות קטנות </a:t>
            </a:r>
            <a:r>
              <a:rPr lang="he-IL" sz="3400" dirty="0"/>
              <a:t>לצרכי צמיחה דמוגרפית ותרומה לחברה הישראלית.</a:t>
            </a:r>
          </a:p>
          <a:p>
            <a:pPr marL="457200" lvl="1" indent="0">
              <a:lnSpc>
                <a:spcPct val="100000"/>
              </a:lnSpc>
              <a:spcBef>
                <a:spcPts val="600"/>
              </a:spcBef>
              <a:buNone/>
            </a:pPr>
            <a:endParaRPr lang="he-IL" sz="3200" dirty="0"/>
          </a:p>
          <a:p>
            <a:pPr lvl="1"/>
            <a:endParaRPr lang="x-none" sz="3000" dirty="0"/>
          </a:p>
        </p:txBody>
      </p:sp>
    </p:spTree>
    <p:extLst>
      <p:ext uri="{BB962C8B-B14F-4D97-AF65-F5344CB8AC3E}">
        <p14:creationId xmlns:p14="http://schemas.microsoft.com/office/powerpoint/2010/main" val="4250830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44AF-DD0A-44A3-B607-9CA989BBD575}"/>
              </a:ext>
            </a:extLst>
          </p:cNvPr>
          <p:cNvSpPr>
            <a:spLocks noGrp="1"/>
          </p:cNvSpPr>
          <p:nvPr>
            <p:ph type="title"/>
          </p:nvPr>
        </p:nvSpPr>
        <p:spPr/>
        <p:txBody>
          <a:bodyPr>
            <a:normAutofit fontScale="90000"/>
          </a:bodyPr>
          <a:lstStyle/>
          <a:p>
            <a:r>
              <a:rPr lang="he-IL" dirty="0"/>
              <a:t>יעדי אגף כלכלה</a:t>
            </a:r>
            <a:endParaRPr lang="x-none" dirty="0"/>
          </a:p>
        </p:txBody>
      </p:sp>
      <p:sp>
        <p:nvSpPr>
          <p:cNvPr id="3" name="Content Placeholder 2">
            <a:extLst>
              <a:ext uri="{FF2B5EF4-FFF2-40B4-BE49-F238E27FC236}">
                <a16:creationId xmlns:a16="http://schemas.microsoft.com/office/drawing/2014/main" id="{9E6D7072-3252-473F-8E9E-83EE7D048590}"/>
              </a:ext>
            </a:extLst>
          </p:cNvPr>
          <p:cNvSpPr>
            <a:spLocks noGrp="1"/>
          </p:cNvSpPr>
          <p:nvPr>
            <p:ph idx="1"/>
          </p:nvPr>
        </p:nvSpPr>
        <p:spPr>
          <a:xfrm>
            <a:off x="628650" y="1409700"/>
            <a:ext cx="8299450" cy="4396560"/>
          </a:xfrm>
        </p:spPr>
        <p:txBody>
          <a:bodyPr>
            <a:normAutofit/>
          </a:bodyPr>
          <a:lstStyle/>
          <a:p>
            <a:r>
              <a:rPr lang="he-IL" b="1" dirty="0"/>
              <a:t>סוגיות נוספות בבניה וקרקעות:</a:t>
            </a:r>
          </a:p>
          <a:p>
            <a:pPr lvl="1"/>
            <a:r>
              <a:rPr lang="he-IL" dirty="0"/>
              <a:t>הגנה על זכויות הקיבוצים </a:t>
            </a:r>
            <a:r>
              <a:rPr lang="he-IL" dirty="0">
                <a:solidFill>
                  <a:srgbClr val="00B050"/>
                </a:solidFill>
              </a:rPr>
              <a:t>בקרקע זמנית </a:t>
            </a:r>
            <a:r>
              <a:rPr lang="he-IL" dirty="0"/>
              <a:t>ויישום החלטות ממ"י בקשר לחוזי חכירה לטווח בינוני ("</a:t>
            </a:r>
            <a:r>
              <a:rPr lang="he-IL" dirty="0">
                <a:solidFill>
                  <a:srgbClr val="00B050"/>
                </a:solidFill>
              </a:rPr>
              <a:t>עיבוד יעיל</a:t>
            </a:r>
            <a:r>
              <a:rPr lang="he-IL" dirty="0"/>
              <a:t>").</a:t>
            </a:r>
          </a:p>
          <a:p>
            <a:pPr lvl="1"/>
            <a:r>
              <a:rPr lang="he-IL" dirty="0"/>
              <a:t>השתתפות במאבקי </a:t>
            </a:r>
            <a:r>
              <a:rPr lang="he-IL" dirty="0" err="1">
                <a:solidFill>
                  <a:srgbClr val="FF0000"/>
                </a:solidFill>
              </a:rPr>
              <a:t>הותמ"ל</a:t>
            </a:r>
            <a:r>
              <a:rPr lang="he-IL" dirty="0"/>
              <a:t>.</a:t>
            </a:r>
          </a:p>
          <a:p>
            <a:pPr lvl="1"/>
            <a:r>
              <a:rPr lang="he-IL" dirty="0"/>
              <a:t>ביטול המרכיבים האלימים והאנטי דמוקרטיים </a:t>
            </a:r>
            <a:r>
              <a:rPr lang="he-IL" dirty="0">
                <a:solidFill>
                  <a:srgbClr val="FF0000"/>
                </a:solidFill>
              </a:rPr>
              <a:t>בתיקון 116</a:t>
            </a:r>
          </a:p>
          <a:p>
            <a:pPr lvl="1"/>
            <a:r>
              <a:rPr lang="he-IL" dirty="0"/>
              <a:t>יישום מדויק, הגון וציוני של החלטות ממ"י </a:t>
            </a:r>
            <a:r>
              <a:rPr lang="he-IL" dirty="0" err="1"/>
              <a:t>ורמ"י</a:t>
            </a:r>
            <a:r>
              <a:rPr lang="he-IL" dirty="0"/>
              <a:t> בקשר לשימושי </a:t>
            </a:r>
            <a:r>
              <a:rPr lang="he-IL" dirty="0">
                <a:solidFill>
                  <a:srgbClr val="00B050"/>
                </a:solidFill>
              </a:rPr>
              <a:t>תעסוקה ופרנסה</a:t>
            </a:r>
            <a:r>
              <a:rPr lang="he-IL" dirty="0"/>
              <a:t>.</a:t>
            </a:r>
          </a:p>
          <a:p>
            <a:pPr lvl="1"/>
            <a:r>
              <a:rPr lang="he-IL" dirty="0"/>
              <a:t>הצגת צרכי הקיבוץ ושמירה על אורחות חייו בהחלטות התכנון המתבשלות </a:t>
            </a:r>
            <a:r>
              <a:rPr lang="he-IL" dirty="0">
                <a:solidFill>
                  <a:srgbClr val="00B050"/>
                </a:solidFill>
              </a:rPr>
              <a:t>במוסדות התכנון</a:t>
            </a:r>
            <a:r>
              <a:rPr lang="he-IL" dirty="0"/>
              <a:t>.</a:t>
            </a:r>
          </a:p>
          <a:p>
            <a:pPr lvl="1"/>
            <a:r>
              <a:rPr lang="he-IL" dirty="0"/>
              <a:t>סיוע לקיבוצים בכתיבת </a:t>
            </a:r>
            <a:r>
              <a:rPr lang="he-IL" dirty="0" err="1">
                <a:solidFill>
                  <a:srgbClr val="00B050"/>
                </a:solidFill>
              </a:rPr>
              <a:t>תב"עות</a:t>
            </a:r>
            <a:r>
              <a:rPr lang="he-IL" dirty="0"/>
              <a:t> חדשות.</a:t>
            </a:r>
          </a:p>
          <a:p>
            <a:pPr lvl="1"/>
            <a:r>
              <a:rPr lang="he-IL" dirty="0"/>
              <a:t>שמירה על זכויות הקיבוץ </a:t>
            </a:r>
            <a:r>
              <a:rPr lang="he-IL" dirty="0">
                <a:solidFill>
                  <a:srgbClr val="00B050"/>
                </a:solidFill>
              </a:rPr>
              <a:t>בחוזה החכירה </a:t>
            </a:r>
            <a:r>
              <a:rPr lang="he-IL" dirty="0"/>
              <a:t>החדש.</a:t>
            </a:r>
          </a:p>
          <a:p>
            <a:pPr marL="457200" lvl="1" indent="0">
              <a:buNone/>
            </a:pPr>
            <a:endParaRPr lang="he-IL" dirty="0"/>
          </a:p>
          <a:p>
            <a:pPr lvl="1"/>
            <a:endParaRPr lang="x-none" dirty="0"/>
          </a:p>
        </p:txBody>
      </p:sp>
    </p:spTree>
    <p:extLst>
      <p:ext uri="{BB962C8B-B14F-4D97-AF65-F5344CB8AC3E}">
        <p14:creationId xmlns:p14="http://schemas.microsoft.com/office/powerpoint/2010/main" val="3875678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44AF-DD0A-44A3-B607-9CA989BBD575}"/>
              </a:ext>
            </a:extLst>
          </p:cNvPr>
          <p:cNvSpPr>
            <a:spLocks noGrp="1"/>
          </p:cNvSpPr>
          <p:nvPr>
            <p:ph type="title"/>
          </p:nvPr>
        </p:nvSpPr>
        <p:spPr/>
        <p:txBody>
          <a:bodyPr>
            <a:normAutofit fontScale="90000"/>
          </a:bodyPr>
          <a:lstStyle/>
          <a:p>
            <a:r>
              <a:rPr lang="he-IL" dirty="0"/>
              <a:t>יעדי אגף כלכלה</a:t>
            </a:r>
            <a:endParaRPr lang="x-none" dirty="0"/>
          </a:p>
        </p:txBody>
      </p:sp>
      <p:sp>
        <p:nvSpPr>
          <p:cNvPr id="3" name="Content Placeholder 2">
            <a:extLst>
              <a:ext uri="{FF2B5EF4-FFF2-40B4-BE49-F238E27FC236}">
                <a16:creationId xmlns:a16="http://schemas.microsoft.com/office/drawing/2014/main" id="{9E6D7072-3252-473F-8E9E-83EE7D048590}"/>
              </a:ext>
            </a:extLst>
          </p:cNvPr>
          <p:cNvSpPr>
            <a:spLocks noGrp="1"/>
          </p:cNvSpPr>
          <p:nvPr>
            <p:ph idx="1"/>
          </p:nvPr>
        </p:nvSpPr>
        <p:spPr>
          <a:xfrm>
            <a:off x="342900" y="1253331"/>
            <a:ext cx="8458200" cy="4871244"/>
          </a:xfrm>
        </p:spPr>
        <p:txBody>
          <a:bodyPr>
            <a:normAutofit fontScale="92500" lnSpcReduction="20000"/>
          </a:bodyPr>
          <a:lstStyle/>
          <a:p>
            <a:r>
              <a:rPr lang="he-IL" b="1" dirty="0"/>
              <a:t>חקלאות</a:t>
            </a:r>
          </a:p>
          <a:p>
            <a:pPr lvl="1"/>
            <a:r>
              <a:rPr lang="he-IL" dirty="0"/>
              <a:t>הבנייה תודעתית בציבוריות הישראלית של תועלות קריטיות הגלומות בחקלאות. </a:t>
            </a:r>
          </a:p>
          <a:p>
            <a:pPr lvl="1"/>
            <a:r>
              <a:rPr lang="he-IL" dirty="0"/>
              <a:t>התמודדות עם </a:t>
            </a:r>
            <a:r>
              <a:rPr lang="he-IL" dirty="0">
                <a:solidFill>
                  <a:srgbClr val="FF0000"/>
                </a:solidFill>
              </a:rPr>
              <a:t>הגזרות</a:t>
            </a:r>
            <a:r>
              <a:rPr lang="he-IL" dirty="0"/>
              <a:t> הצפויות לנוכח הגרעון הגדול בתקציב המדינה עם הקמת הממשלה חדשה.</a:t>
            </a:r>
          </a:p>
          <a:p>
            <a:pPr lvl="1"/>
            <a:r>
              <a:rPr lang="he-IL" dirty="0"/>
              <a:t>שמירה על </a:t>
            </a:r>
            <a:r>
              <a:rPr lang="he-IL" dirty="0">
                <a:solidFill>
                  <a:srgbClr val="00B050"/>
                </a:solidFill>
              </a:rPr>
              <a:t>התכנון החקלאי ומשטר הנחלות</a:t>
            </a:r>
            <a:r>
              <a:rPr lang="he-IL" dirty="0"/>
              <a:t>, בפרט במשקי החלב והפטם.</a:t>
            </a:r>
          </a:p>
          <a:p>
            <a:pPr lvl="1"/>
            <a:r>
              <a:rPr lang="he-IL" dirty="0"/>
              <a:t>חיזוק </a:t>
            </a:r>
            <a:r>
              <a:rPr lang="he-IL" dirty="0">
                <a:solidFill>
                  <a:srgbClr val="00B050"/>
                </a:solidFill>
              </a:rPr>
              <a:t>מכון יסודות </a:t>
            </a:r>
            <a:r>
              <a:rPr lang="he-IL" dirty="0"/>
              <a:t>שייעודו חיזוק, ביסוס ועיגון ההכרה הציבורית והממשלתית בעקרונות היסוד של הציונות המעשית והחברתית. </a:t>
            </a:r>
          </a:p>
          <a:p>
            <a:r>
              <a:rPr lang="he-IL" b="1" dirty="0"/>
              <a:t>אנרגיה</a:t>
            </a:r>
          </a:p>
          <a:p>
            <a:pPr lvl="1"/>
            <a:r>
              <a:rPr lang="he-IL" dirty="0"/>
              <a:t>תיקון עיוותים רגולטורים בהחלטות רשות החשמל בקשר למעמד וזכויות </a:t>
            </a:r>
            <a:r>
              <a:rPr lang="he-IL" dirty="0">
                <a:solidFill>
                  <a:srgbClr val="00B050"/>
                </a:solidFill>
              </a:rPr>
              <a:t>חברות החלוקה</a:t>
            </a:r>
            <a:r>
              <a:rPr lang="he-IL" dirty="0"/>
              <a:t>.</a:t>
            </a:r>
          </a:p>
          <a:p>
            <a:pPr lvl="1"/>
            <a:r>
              <a:rPr lang="he-IL" sz="2400" dirty="0"/>
              <a:t>שיתוף פעולה עם חברת החשמל באיתור מסלול חלוקה </a:t>
            </a:r>
            <a:r>
              <a:rPr lang="he-IL" sz="2400" dirty="0">
                <a:solidFill>
                  <a:srgbClr val="00B050"/>
                </a:solidFill>
              </a:rPr>
              <a:t>מעשי</a:t>
            </a:r>
            <a:r>
              <a:rPr lang="he-IL" sz="2400" dirty="0"/>
              <a:t> בקיבוץ</a:t>
            </a:r>
            <a:r>
              <a:rPr lang="he-IL" b="1" dirty="0"/>
              <a:t>.</a:t>
            </a:r>
            <a:endParaRPr lang="en-US" sz="3600" dirty="0"/>
          </a:p>
          <a:p>
            <a:pPr lvl="1"/>
            <a:r>
              <a:rPr lang="he-IL" dirty="0"/>
              <a:t>סיוע תודעתי ומעשי, פנימי וחיצוני, במיצוב הקיבוצים כגורם מוביל וצומח בפיתוח </a:t>
            </a:r>
            <a:r>
              <a:rPr lang="he-IL" dirty="0">
                <a:solidFill>
                  <a:srgbClr val="00B050"/>
                </a:solidFill>
              </a:rPr>
              <a:t>אנרגיה חלופית</a:t>
            </a:r>
            <a:r>
              <a:rPr lang="he-IL" dirty="0"/>
              <a:t>, לצד שמירה על מרכזיות העיבוד החקלאי.</a:t>
            </a:r>
          </a:p>
          <a:p>
            <a:pPr lvl="1"/>
            <a:endParaRPr lang="x-none" dirty="0"/>
          </a:p>
        </p:txBody>
      </p:sp>
    </p:spTree>
    <p:extLst>
      <p:ext uri="{BB962C8B-B14F-4D97-AF65-F5344CB8AC3E}">
        <p14:creationId xmlns:p14="http://schemas.microsoft.com/office/powerpoint/2010/main" val="128575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נקודת מוצא</a:t>
            </a:r>
          </a:p>
        </p:txBody>
      </p:sp>
      <p:sp>
        <p:nvSpPr>
          <p:cNvPr id="3" name="מציין מיקום תוכן 2"/>
          <p:cNvSpPr>
            <a:spLocks noGrp="1"/>
          </p:cNvSpPr>
          <p:nvPr>
            <p:ph idx="1"/>
          </p:nvPr>
        </p:nvSpPr>
        <p:spPr>
          <a:xfrm>
            <a:off x="628650" y="1229509"/>
            <a:ext cx="7886700" cy="4351338"/>
          </a:xfrm>
        </p:spPr>
        <p:txBody>
          <a:bodyPr>
            <a:normAutofit/>
          </a:bodyPr>
          <a:lstStyle/>
          <a:p>
            <a:pPr marL="0" indent="0">
              <a:buNone/>
            </a:pPr>
            <a:r>
              <a:rPr lang="he-IL" b="1" u="sng" dirty="0"/>
              <a:t>עקרונות לתכנית התנועתית השנתית </a:t>
            </a:r>
          </a:p>
          <a:p>
            <a:pPr marL="0" indent="0">
              <a:buNone/>
            </a:pPr>
            <a:endParaRPr lang="en-US" sz="1000" dirty="0"/>
          </a:p>
          <a:p>
            <a:pPr lvl="0"/>
            <a:r>
              <a:rPr lang="he-IL" dirty="0"/>
              <a:t>עלינו להיות ערוכים להתמודד עם אתגרים ולנצל הזדמנויות שלא נלקחו בחשבון מראש.</a:t>
            </a:r>
            <a:endParaRPr lang="en-US" dirty="0"/>
          </a:p>
          <a:p>
            <a:pPr lvl="0"/>
            <a:r>
              <a:rPr lang="he-IL" dirty="0"/>
              <a:t>מכאן נגזרת תכנית גמישה שתאפשר תגובה מהירה.</a:t>
            </a:r>
            <a:endParaRPr lang="en-US" dirty="0"/>
          </a:p>
          <a:p>
            <a:pPr lvl="0"/>
            <a:r>
              <a:rPr lang="he-IL" dirty="0"/>
              <a:t>נשפר את הקשר עם חברי הקיבוצים, במגוון דרכים</a:t>
            </a:r>
            <a:endParaRPr lang="x-none" dirty="0"/>
          </a:p>
          <a:p>
            <a:pPr lvl="0"/>
            <a:r>
              <a:rPr lang="he-IL" dirty="0"/>
              <a:t>נבחן את מגבלות הצמיחה בקיבוצים ונפעל לפרוץ אותן.</a:t>
            </a:r>
            <a:endParaRPr lang="x-none" dirty="0"/>
          </a:p>
          <a:p>
            <a:pPr marL="0" lvl="0" indent="0">
              <a:buNone/>
            </a:pPr>
            <a:endParaRPr lang="en-US" dirty="0"/>
          </a:p>
          <a:p>
            <a:endParaRPr lang="en-US" dirty="0"/>
          </a:p>
          <a:p>
            <a:endParaRPr lang="he-IL" dirty="0"/>
          </a:p>
        </p:txBody>
      </p:sp>
    </p:spTree>
    <p:extLst>
      <p:ext uri="{BB962C8B-B14F-4D97-AF65-F5344CB8AC3E}">
        <p14:creationId xmlns:p14="http://schemas.microsoft.com/office/powerpoint/2010/main" val="375710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44AF-DD0A-44A3-B607-9CA989BBD575}"/>
              </a:ext>
            </a:extLst>
          </p:cNvPr>
          <p:cNvSpPr>
            <a:spLocks noGrp="1"/>
          </p:cNvSpPr>
          <p:nvPr>
            <p:ph type="title"/>
          </p:nvPr>
        </p:nvSpPr>
        <p:spPr/>
        <p:txBody>
          <a:bodyPr>
            <a:normAutofit fontScale="90000"/>
          </a:bodyPr>
          <a:lstStyle/>
          <a:p>
            <a:r>
              <a:rPr lang="he-IL" dirty="0"/>
              <a:t>יעדי אגף כלכלה</a:t>
            </a:r>
            <a:endParaRPr lang="x-none" dirty="0"/>
          </a:p>
        </p:txBody>
      </p:sp>
      <p:sp>
        <p:nvSpPr>
          <p:cNvPr id="3" name="Content Placeholder 2">
            <a:extLst>
              <a:ext uri="{FF2B5EF4-FFF2-40B4-BE49-F238E27FC236}">
                <a16:creationId xmlns:a16="http://schemas.microsoft.com/office/drawing/2014/main" id="{9E6D7072-3252-473F-8E9E-83EE7D048590}"/>
              </a:ext>
            </a:extLst>
          </p:cNvPr>
          <p:cNvSpPr>
            <a:spLocks noGrp="1"/>
          </p:cNvSpPr>
          <p:nvPr>
            <p:ph idx="1"/>
          </p:nvPr>
        </p:nvSpPr>
        <p:spPr>
          <a:xfrm>
            <a:off x="778452" y="1140113"/>
            <a:ext cx="8095673" cy="4577773"/>
          </a:xfrm>
        </p:spPr>
        <p:txBody>
          <a:bodyPr>
            <a:normAutofit fontScale="92500" lnSpcReduction="10000"/>
          </a:bodyPr>
          <a:lstStyle/>
          <a:p>
            <a:r>
              <a:rPr lang="he-IL" b="1" dirty="0"/>
              <a:t>סיוע לקיבוצים ולחברי קיבוצים</a:t>
            </a:r>
          </a:p>
          <a:p>
            <a:pPr lvl="1"/>
            <a:r>
              <a:rPr lang="he-IL" sz="2500" dirty="0"/>
              <a:t>פיתוח </a:t>
            </a:r>
            <a:r>
              <a:rPr lang="he-IL" sz="2500" dirty="0">
                <a:solidFill>
                  <a:srgbClr val="00B050"/>
                </a:solidFill>
              </a:rPr>
              <a:t>הכלכלה הקיבוצית </a:t>
            </a:r>
            <a:r>
              <a:rPr lang="he-IL" sz="2500" dirty="0"/>
              <a:t>באמצעות העמדת ערבויות לאשראי לקיבוצים להשקעות בחקלאות, בתעשייה, בתיירות, באנרגיה מתחדשת, בעסקים קטנים ועוד...</a:t>
            </a:r>
          </a:p>
          <a:p>
            <a:pPr lvl="1"/>
            <a:r>
              <a:rPr lang="he-IL" sz="2500" dirty="0"/>
              <a:t>העמדת ערבויות לקיבוצים הלוואת בתחומי </a:t>
            </a:r>
            <a:r>
              <a:rPr lang="he-IL" sz="2500" dirty="0">
                <a:solidFill>
                  <a:srgbClr val="00B050"/>
                </a:solidFill>
              </a:rPr>
              <a:t>בנייה, שיוך, שיפוץ ושיכון, תשתיות, בתי אגודה ובתים יבילים.</a:t>
            </a:r>
            <a:endParaRPr lang="he-IL" sz="2500" dirty="0"/>
          </a:p>
          <a:p>
            <a:pPr lvl="1"/>
            <a:r>
              <a:rPr lang="he-IL" sz="2500" dirty="0"/>
              <a:t>ייזום והשתתפות </a:t>
            </a:r>
            <a:r>
              <a:rPr lang="he-IL" sz="2500" dirty="0">
                <a:solidFill>
                  <a:srgbClr val="00B050"/>
                </a:solidFill>
              </a:rPr>
              <a:t>בהסדרי חוב </a:t>
            </a:r>
            <a:r>
              <a:rPr lang="he-IL" sz="2500" dirty="0"/>
              <a:t>בקיבוצים בקשיים.</a:t>
            </a:r>
          </a:p>
          <a:p>
            <a:pPr lvl="1"/>
            <a:r>
              <a:rPr lang="he-IL" sz="2500" dirty="0"/>
              <a:t>קידום והטמעת </a:t>
            </a:r>
            <a:r>
              <a:rPr lang="he-IL" sz="2500" dirty="0">
                <a:solidFill>
                  <a:srgbClr val="00B050"/>
                </a:solidFill>
              </a:rPr>
              <a:t>טכנולוגיה גבוהה </a:t>
            </a:r>
            <a:r>
              <a:rPr lang="he-IL" sz="2500" dirty="0"/>
              <a:t>בקיבוציים – המשתלה והמאיץ.</a:t>
            </a:r>
          </a:p>
          <a:p>
            <a:pPr lvl="1"/>
            <a:r>
              <a:rPr lang="he-IL" sz="2500" dirty="0"/>
              <a:t>מתן ערבויות </a:t>
            </a:r>
            <a:r>
              <a:rPr lang="he-IL" sz="2500" dirty="0">
                <a:solidFill>
                  <a:srgbClr val="00B050"/>
                </a:solidFill>
              </a:rPr>
              <a:t>לחברי</a:t>
            </a:r>
            <a:r>
              <a:rPr lang="he-IL" sz="2500" dirty="0"/>
              <a:t> קיבוצים להלוואות קליטה ושיוך.</a:t>
            </a:r>
          </a:p>
          <a:p>
            <a:pPr lvl="1"/>
            <a:r>
              <a:rPr lang="he-IL" sz="2500" dirty="0"/>
              <a:t>פיתוח פרויקט </a:t>
            </a:r>
            <a:r>
              <a:rPr lang="he-IL" sz="2500" b="1" dirty="0">
                <a:solidFill>
                  <a:srgbClr val="00B050"/>
                </a:solidFill>
              </a:rPr>
              <a:t>מסלול ירוק </a:t>
            </a:r>
            <a:r>
              <a:rPr lang="he-IL" sz="2500" dirty="0"/>
              <a:t>לסיוע לעסקים קטנים.</a:t>
            </a:r>
          </a:p>
          <a:p>
            <a:pPr lvl="1"/>
            <a:r>
              <a:rPr lang="he-IL" sz="2500" dirty="0"/>
              <a:t>גיבוש הסדר </a:t>
            </a:r>
            <a:r>
              <a:rPr lang="he-IL" sz="2500" dirty="0">
                <a:solidFill>
                  <a:srgbClr val="00B050"/>
                </a:solidFill>
              </a:rPr>
              <a:t>משכנתה הפוכה </a:t>
            </a:r>
            <a:r>
              <a:rPr lang="he-IL" sz="2500" dirty="0"/>
              <a:t>לחברי קיבוץ.</a:t>
            </a:r>
          </a:p>
          <a:p>
            <a:pPr lvl="1"/>
            <a:r>
              <a:rPr lang="he-IL" sz="2500" dirty="0"/>
              <a:t>הרחבת האיסוף השיטתי של מידע על כלכלת הקיבוצים ואורחות חייהם – </a:t>
            </a:r>
            <a:r>
              <a:rPr lang="he-IL" sz="2500" dirty="0">
                <a:solidFill>
                  <a:srgbClr val="00B050"/>
                </a:solidFill>
              </a:rPr>
              <a:t>שנתון</a:t>
            </a:r>
            <a:r>
              <a:rPr lang="he-IL" sz="2500" dirty="0"/>
              <a:t> התנועה הקיבוצית.</a:t>
            </a:r>
          </a:p>
          <a:p>
            <a:pPr lvl="1"/>
            <a:endParaRPr lang="he-IL" dirty="0"/>
          </a:p>
          <a:p>
            <a:pPr lvl="1"/>
            <a:endParaRPr lang="x-none" dirty="0"/>
          </a:p>
        </p:txBody>
      </p:sp>
    </p:spTree>
    <p:extLst>
      <p:ext uri="{BB962C8B-B14F-4D97-AF65-F5344CB8AC3E}">
        <p14:creationId xmlns:p14="http://schemas.microsoft.com/office/powerpoint/2010/main" val="2855687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44AF-DD0A-44A3-B607-9CA989BBD575}"/>
              </a:ext>
            </a:extLst>
          </p:cNvPr>
          <p:cNvSpPr>
            <a:spLocks noGrp="1"/>
          </p:cNvSpPr>
          <p:nvPr>
            <p:ph type="title"/>
          </p:nvPr>
        </p:nvSpPr>
        <p:spPr>
          <a:xfrm>
            <a:off x="628650" y="446089"/>
            <a:ext cx="7886700" cy="485774"/>
          </a:xfrm>
        </p:spPr>
        <p:txBody>
          <a:bodyPr>
            <a:normAutofit fontScale="90000"/>
          </a:bodyPr>
          <a:lstStyle/>
          <a:p>
            <a:r>
              <a:rPr lang="he-IL" dirty="0"/>
              <a:t>יעדי אגף כלכלה</a:t>
            </a:r>
            <a:endParaRPr lang="x-none" dirty="0"/>
          </a:p>
        </p:txBody>
      </p:sp>
      <p:sp>
        <p:nvSpPr>
          <p:cNvPr id="3" name="Content Placeholder 2">
            <a:extLst>
              <a:ext uri="{FF2B5EF4-FFF2-40B4-BE49-F238E27FC236}">
                <a16:creationId xmlns:a16="http://schemas.microsoft.com/office/drawing/2014/main" id="{9E6D7072-3252-473F-8E9E-83EE7D048590}"/>
              </a:ext>
            </a:extLst>
          </p:cNvPr>
          <p:cNvSpPr>
            <a:spLocks noGrp="1"/>
          </p:cNvSpPr>
          <p:nvPr>
            <p:ph idx="1"/>
          </p:nvPr>
        </p:nvSpPr>
        <p:spPr>
          <a:xfrm>
            <a:off x="628650" y="1112693"/>
            <a:ext cx="8574809" cy="4964257"/>
          </a:xfrm>
        </p:spPr>
        <p:txBody>
          <a:bodyPr>
            <a:normAutofit fontScale="92500" lnSpcReduction="20000"/>
          </a:bodyPr>
          <a:lstStyle/>
          <a:p>
            <a:pPr marL="0" indent="0">
              <a:buNone/>
            </a:pPr>
            <a:r>
              <a:rPr lang="he-IL" sz="3000" b="1" dirty="0"/>
              <a:t>השלמת מיזוג התנועות, נכסי התנועה וסיוע הדדי:</a:t>
            </a:r>
          </a:p>
          <a:p>
            <a:pPr lvl="1"/>
            <a:r>
              <a:rPr lang="he-IL" sz="3000" dirty="0"/>
              <a:t>ניהול כלל הנכסים של התנועה הקיבוצית והקיבוץ הארצי לשעבר בידי גוף אחד ("</a:t>
            </a:r>
            <a:r>
              <a:rPr lang="he-IL" sz="3000" dirty="0">
                <a:solidFill>
                  <a:srgbClr val="00B050"/>
                </a:solidFill>
              </a:rPr>
              <a:t>חבצלת החדשה</a:t>
            </a:r>
            <a:r>
              <a:rPr lang="he-IL" sz="3000" dirty="0"/>
              <a:t>"), "קואופרטיב אח" לתנועה הקיבוצית ולמשקי הקיבוצים, בבעלות משורשרת של קיבוצי התנועה.</a:t>
            </a:r>
            <a:endParaRPr lang="he-IL" sz="400" dirty="0"/>
          </a:p>
          <a:p>
            <a:pPr lvl="1">
              <a:lnSpc>
                <a:spcPct val="100000"/>
              </a:lnSpc>
            </a:pPr>
            <a:r>
              <a:rPr lang="he-IL" sz="3000" dirty="0"/>
              <a:t>הקצאת פירות הנכסים ע"י חבצלת החדשה והגדלתם להעצמת </a:t>
            </a:r>
            <a:r>
              <a:rPr lang="he-IL" sz="3000" dirty="0" err="1"/>
              <a:t>ה</a:t>
            </a:r>
            <a:r>
              <a:rPr lang="he-IL" sz="3000" b="1" dirty="0" err="1">
                <a:solidFill>
                  <a:srgbClr val="00B050"/>
                </a:solidFill>
              </a:rPr>
              <a:t>תרומ"ה</a:t>
            </a:r>
            <a:r>
              <a:rPr lang="he-IL" sz="3000" dirty="0"/>
              <a:t> (</a:t>
            </a:r>
            <a:r>
              <a:rPr lang="he-IL" sz="3200" dirty="0">
                <a:solidFill>
                  <a:srgbClr val="00B050"/>
                </a:solidFill>
              </a:rPr>
              <a:t>ת</a:t>
            </a:r>
            <a:r>
              <a:rPr lang="he-IL" sz="3200" dirty="0"/>
              <a:t>רבות, מו</a:t>
            </a:r>
            <a:r>
              <a:rPr lang="he-IL" sz="3200" dirty="0">
                <a:solidFill>
                  <a:srgbClr val="00B050"/>
                </a:solidFill>
              </a:rPr>
              <a:t>ר</a:t>
            </a:r>
            <a:r>
              <a:rPr lang="he-IL" sz="3200" dirty="0"/>
              <a:t>שת, חינ</a:t>
            </a:r>
            <a:r>
              <a:rPr lang="he-IL" sz="3200" dirty="0">
                <a:solidFill>
                  <a:srgbClr val="00B050"/>
                </a:solidFill>
              </a:rPr>
              <a:t>ו</a:t>
            </a:r>
            <a:r>
              <a:rPr lang="he-IL" sz="3200" dirty="0"/>
              <a:t>ך,</a:t>
            </a:r>
            <a:r>
              <a:rPr lang="he-IL" sz="3200" dirty="0">
                <a:solidFill>
                  <a:srgbClr val="00B050"/>
                </a:solidFill>
              </a:rPr>
              <a:t> מחקר </a:t>
            </a:r>
            <a:r>
              <a:rPr lang="he-IL" sz="3200" dirty="0"/>
              <a:t>בחברה </a:t>
            </a:r>
            <a:r>
              <a:rPr lang="he-IL" sz="3200" dirty="0">
                <a:solidFill>
                  <a:srgbClr val="00B050"/>
                </a:solidFill>
              </a:rPr>
              <a:t>ה</a:t>
            </a:r>
            <a:r>
              <a:rPr lang="he-IL" sz="3200" dirty="0"/>
              <a:t>ישראלית  = "המתוקצבים").</a:t>
            </a:r>
            <a:r>
              <a:rPr lang="he-IL" sz="3000" dirty="0"/>
              <a:t> </a:t>
            </a:r>
          </a:p>
          <a:p>
            <a:pPr lvl="1"/>
            <a:r>
              <a:rPr lang="he-IL" sz="3000" dirty="0"/>
              <a:t>בפרט, עם מעבר התנועה ממשכנה הנוכחי ניצול </a:t>
            </a:r>
            <a:r>
              <a:rPr lang="he-IL" sz="3000" dirty="0">
                <a:solidFill>
                  <a:srgbClr val="00B050"/>
                </a:solidFill>
              </a:rPr>
              <a:t>בית התנועה </a:t>
            </a:r>
            <a:r>
              <a:rPr lang="he-IL" sz="3000" dirty="0"/>
              <a:t>כמקור </a:t>
            </a:r>
            <a:r>
              <a:rPr lang="he-IL" sz="3000" dirty="0" err="1"/>
              <a:t>לתרומ"ה</a:t>
            </a:r>
            <a:r>
              <a:rPr lang="he-IL" sz="3000" dirty="0"/>
              <a:t> לחברה הישראלית ולסגירת פרשת קיבוצי ההטלות.</a:t>
            </a:r>
          </a:p>
          <a:p>
            <a:pPr lvl="1"/>
            <a:r>
              <a:rPr lang="he-IL" sz="3000" dirty="0"/>
              <a:t>טיפול </a:t>
            </a:r>
            <a:r>
              <a:rPr lang="he-IL" sz="3000" dirty="0">
                <a:solidFill>
                  <a:srgbClr val="00B050"/>
                </a:solidFill>
              </a:rPr>
              <a:t>בנכסי התנועה </a:t>
            </a:r>
            <a:r>
              <a:rPr lang="he-IL" sz="3000" dirty="0"/>
              <a:t>למקסום ערכם ופירותיהם, ובפרט הארכת חוזה החכירה </a:t>
            </a:r>
            <a:r>
              <a:rPr lang="he-IL" sz="3000" dirty="0" err="1"/>
              <a:t>באפעל</a:t>
            </a:r>
            <a:r>
              <a:rPr lang="he-IL" sz="3000" dirty="0"/>
              <a:t> והסדרת הקרקע בנוה צאלים.</a:t>
            </a:r>
          </a:p>
          <a:p>
            <a:pPr marL="457200" lvl="1" indent="0">
              <a:buNone/>
            </a:pPr>
            <a:endParaRPr lang="he-IL" sz="300" dirty="0"/>
          </a:p>
          <a:p>
            <a:pPr marL="457200" lvl="1" indent="0">
              <a:buNone/>
            </a:pPr>
            <a:endParaRPr lang="he-IL" sz="3200" dirty="0"/>
          </a:p>
        </p:txBody>
      </p:sp>
    </p:spTree>
    <p:extLst>
      <p:ext uri="{BB962C8B-B14F-4D97-AF65-F5344CB8AC3E}">
        <p14:creationId xmlns:p14="http://schemas.microsoft.com/office/powerpoint/2010/main" val="595823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6B0C-F5DF-4BEB-902F-123C754AA67F}"/>
              </a:ext>
            </a:extLst>
          </p:cNvPr>
          <p:cNvSpPr>
            <a:spLocks noGrp="1"/>
          </p:cNvSpPr>
          <p:nvPr>
            <p:ph type="title"/>
          </p:nvPr>
        </p:nvSpPr>
        <p:spPr>
          <a:xfrm>
            <a:off x="628649" y="569914"/>
            <a:ext cx="7886700" cy="485774"/>
          </a:xfrm>
        </p:spPr>
        <p:txBody>
          <a:bodyPr>
            <a:normAutofit fontScale="90000"/>
          </a:bodyPr>
          <a:lstStyle/>
          <a:p>
            <a:r>
              <a:rPr lang="he-IL" dirty="0"/>
              <a:t>מחלקות נוספות</a:t>
            </a:r>
            <a:endParaRPr lang="x-none" dirty="0"/>
          </a:p>
        </p:txBody>
      </p:sp>
      <p:sp>
        <p:nvSpPr>
          <p:cNvPr id="3" name="Content Placeholder 2">
            <a:extLst>
              <a:ext uri="{FF2B5EF4-FFF2-40B4-BE49-F238E27FC236}">
                <a16:creationId xmlns:a16="http://schemas.microsoft.com/office/drawing/2014/main" id="{CEC077DA-3051-49A2-AA57-097887297B7A}"/>
              </a:ext>
            </a:extLst>
          </p:cNvPr>
          <p:cNvSpPr>
            <a:spLocks noGrp="1"/>
          </p:cNvSpPr>
          <p:nvPr>
            <p:ph idx="1"/>
          </p:nvPr>
        </p:nvSpPr>
        <p:spPr>
          <a:xfrm>
            <a:off x="519112" y="1348431"/>
            <a:ext cx="8105775" cy="4672013"/>
          </a:xfrm>
        </p:spPr>
        <p:txBody>
          <a:bodyPr>
            <a:normAutofit/>
          </a:bodyPr>
          <a:lstStyle/>
          <a:p>
            <a:pPr marL="0" lvl="1" indent="0">
              <a:lnSpc>
                <a:spcPct val="150000"/>
              </a:lnSpc>
              <a:buNone/>
            </a:pPr>
            <a:r>
              <a:rPr lang="he-IL" sz="2600" b="1" dirty="0"/>
              <a:t>קואופרציה:</a:t>
            </a:r>
          </a:p>
          <a:p>
            <a:pPr marL="342900" lvl="1" indent="-342900">
              <a:lnSpc>
                <a:spcPct val="150000"/>
              </a:lnSpc>
            </a:pPr>
            <a:r>
              <a:rPr lang="he-IL" sz="2200" dirty="0"/>
              <a:t>שילוב ויישום תכנים ופתרונות קואופרטיביים בפעילות אגפי התנועה ומחלקותיה.</a:t>
            </a:r>
          </a:p>
          <a:p>
            <a:pPr marL="342900" lvl="1" indent="-342900">
              <a:lnSpc>
                <a:spcPct val="150000"/>
              </a:lnSpc>
            </a:pPr>
            <a:r>
              <a:rPr lang="he-IL" sz="2200" dirty="0"/>
              <a:t>ליווי וחיזוק הקמת סקטור דיור קואופרטיבי בחברה הישראלית</a:t>
            </a:r>
          </a:p>
          <a:p>
            <a:pPr marL="342900" lvl="1" indent="-342900">
              <a:lnSpc>
                <a:spcPct val="150000"/>
              </a:lnSpc>
            </a:pPr>
            <a:r>
              <a:rPr lang="he-IL" sz="2200" dirty="0"/>
              <a:t>שמירה וחיזוק הקשר עם </a:t>
            </a:r>
            <a:r>
              <a:rPr lang="he-IL" sz="2200"/>
              <a:t>העולם הקואופרטיבי על גווניו.</a:t>
            </a:r>
            <a:endParaRPr lang="he-IL" sz="2200" dirty="0"/>
          </a:p>
          <a:p>
            <a:pPr marL="342900" lvl="1" indent="-342900">
              <a:lnSpc>
                <a:spcPct val="150000"/>
              </a:lnSpc>
            </a:pPr>
            <a:r>
              <a:rPr lang="he-IL" sz="2200" dirty="0"/>
              <a:t>יצירת מאגר ידע בתחומי הקואופרציה ועידוד מחקר </a:t>
            </a:r>
            <a:endParaRPr lang="x-none" sz="2200" dirty="0"/>
          </a:p>
          <a:p>
            <a:pPr>
              <a:lnSpc>
                <a:spcPct val="150000"/>
              </a:lnSpc>
            </a:pPr>
            <a:endParaRPr lang="x-none" sz="2400" dirty="0"/>
          </a:p>
        </p:txBody>
      </p:sp>
    </p:spTree>
    <p:extLst>
      <p:ext uri="{BB962C8B-B14F-4D97-AF65-F5344CB8AC3E}">
        <p14:creationId xmlns:p14="http://schemas.microsoft.com/office/powerpoint/2010/main" val="4136797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6B0C-F5DF-4BEB-902F-123C754AA67F}"/>
              </a:ext>
            </a:extLst>
          </p:cNvPr>
          <p:cNvSpPr>
            <a:spLocks noGrp="1"/>
          </p:cNvSpPr>
          <p:nvPr>
            <p:ph type="title"/>
          </p:nvPr>
        </p:nvSpPr>
        <p:spPr>
          <a:xfrm>
            <a:off x="628649" y="569914"/>
            <a:ext cx="7886700" cy="485774"/>
          </a:xfrm>
        </p:spPr>
        <p:txBody>
          <a:bodyPr>
            <a:normAutofit fontScale="90000"/>
          </a:bodyPr>
          <a:lstStyle/>
          <a:p>
            <a:r>
              <a:rPr lang="he-IL" dirty="0"/>
              <a:t>מחלקות נוספות</a:t>
            </a:r>
            <a:endParaRPr lang="x-none" dirty="0"/>
          </a:p>
        </p:txBody>
      </p:sp>
      <p:sp>
        <p:nvSpPr>
          <p:cNvPr id="3" name="Content Placeholder 2">
            <a:extLst>
              <a:ext uri="{FF2B5EF4-FFF2-40B4-BE49-F238E27FC236}">
                <a16:creationId xmlns:a16="http://schemas.microsoft.com/office/drawing/2014/main" id="{CEC077DA-3051-49A2-AA57-097887297B7A}"/>
              </a:ext>
            </a:extLst>
          </p:cNvPr>
          <p:cNvSpPr>
            <a:spLocks noGrp="1"/>
          </p:cNvSpPr>
          <p:nvPr>
            <p:ph idx="1"/>
          </p:nvPr>
        </p:nvSpPr>
        <p:spPr>
          <a:xfrm>
            <a:off x="357868" y="1282271"/>
            <a:ext cx="8592457" cy="5167740"/>
          </a:xfrm>
        </p:spPr>
        <p:txBody>
          <a:bodyPr>
            <a:normAutofit/>
          </a:bodyPr>
          <a:lstStyle/>
          <a:p>
            <a:pPr marL="0" indent="0">
              <a:buNone/>
            </a:pPr>
            <a:r>
              <a:rPr lang="he-IL" b="1" dirty="0"/>
              <a:t>משפטית: </a:t>
            </a:r>
          </a:p>
          <a:p>
            <a:pPr lvl="0"/>
            <a:r>
              <a:rPr lang="he-IL" sz="2400" dirty="0"/>
              <a:t>איגום והסברה של מידע משפטי רלוונטי לתנועה הקיבוצית</a:t>
            </a:r>
          </a:p>
          <a:p>
            <a:pPr lvl="0"/>
            <a:r>
              <a:rPr lang="he-IL" sz="2400" dirty="0"/>
              <a:t>סיוע לתהליכי הקליטה, הבניה והשיוך בקיבוצים.</a:t>
            </a:r>
            <a:endParaRPr lang="en-US" sz="2400" dirty="0"/>
          </a:p>
          <a:p>
            <a:pPr lvl="0"/>
            <a:r>
              <a:rPr lang="he-IL" sz="2400" dirty="0"/>
              <a:t>סיוע לתהליכי האחדת הסטטוסים בקיבוצים </a:t>
            </a:r>
            <a:endParaRPr lang="en-US" sz="2400" dirty="0"/>
          </a:p>
          <a:p>
            <a:pPr lvl="0"/>
            <a:r>
              <a:rPr lang="he-IL" sz="2400" dirty="0"/>
              <a:t>סיוע וליווי משפטי של אגפי התנועה בהשגת יעדי התנועה</a:t>
            </a:r>
            <a:endParaRPr lang="en-US" sz="2400" dirty="0"/>
          </a:p>
          <a:p>
            <a:r>
              <a:rPr lang="he-IL" sz="2400" dirty="0"/>
              <a:t>ליווי וניהול פוליסת הבריאות הקיבוצית</a:t>
            </a:r>
          </a:p>
          <a:p>
            <a:pPr marL="0" indent="0">
              <a:lnSpc>
                <a:spcPct val="100000"/>
              </a:lnSpc>
              <a:buNone/>
            </a:pPr>
            <a:endParaRPr lang="he-IL" b="1" dirty="0"/>
          </a:p>
          <a:p>
            <a:pPr marL="0" indent="0">
              <a:buNone/>
            </a:pPr>
            <a:endParaRPr lang="he-IL" sz="2400" dirty="0"/>
          </a:p>
          <a:p>
            <a:endParaRPr lang="he-IL" sz="2400" dirty="0"/>
          </a:p>
        </p:txBody>
      </p:sp>
    </p:spTree>
    <p:extLst>
      <p:ext uri="{BB962C8B-B14F-4D97-AF65-F5344CB8AC3E}">
        <p14:creationId xmlns:p14="http://schemas.microsoft.com/office/powerpoint/2010/main" val="3616629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692007" y="1352718"/>
            <a:ext cx="3677610" cy="923330"/>
          </a:xfrm>
          <a:prstGeom prst="rect">
            <a:avLst/>
          </a:prstGeom>
          <a:noFill/>
        </p:spPr>
        <p:txBody>
          <a:bodyPr wrap="none" lIns="91440" tIns="45720" rIns="91440" bIns="45720">
            <a:spAutoFit/>
          </a:bodyPr>
          <a:lstStyle/>
          <a:p>
            <a:pPr algn="ctr"/>
            <a:r>
              <a:rPr lang="he-IL" sz="5400" b="1" cap="none" spc="0" dirty="0">
                <a:ln w="10160">
                  <a:solidFill>
                    <a:schemeClr val="accent3">
                      <a:lumMod val="50000"/>
                    </a:schemeClr>
                  </a:solidFill>
                  <a:prstDash val="solid"/>
                </a:ln>
                <a:solidFill>
                  <a:srgbClr val="FFFFFF"/>
                </a:solidFill>
                <a:effectLst>
                  <a:outerShdw blurRad="38100" dist="22860" dir="5400000" algn="tl" rotWithShape="0">
                    <a:srgbClr val="000000">
                      <a:alpha val="30000"/>
                    </a:srgbClr>
                  </a:outerShdw>
                </a:effectLst>
              </a:rPr>
              <a:t>בהצלחה !!!</a:t>
            </a:r>
          </a:p>
        </p:txBody>
      </p:sp>
      <p:sp>
        <p:nvSpPr>
          <p:cNvPr id="3" name="TextBox 2"/>
          <p:cNvSpPr txBox="1"/>
          <p:nvPr/>
        </p:nvSpPr>
        <p:spPr>
          <a:xfrm>
            <a:off x="1659925" y="6137189"/>
            <a:ext cx="5741773" cy="646331"/>
          </a:xfrm>
          <a:prstGeom prst="rect">
            <a:avLst/>
          </a:prstGeom>
          <a:noFill/>
        </p:spPr>
        <p:txBody>
          <a:bodyPr wrap="square" rtlCol="1">
            <a:spAutoFit/>
          </a:bodyPr>
          <a:lstStyle/>
          <a:p>
            <a:pPr algn="ctr"/>
            <a:r>
              <a:rPr lang="he-IL" sz="3600" dirty="0">
                <a:solidFill>
                  <a:schemeClr val="bg1"/>
                </a:solidFill>
              </a:rPr>
              <a:t>הנהלת התנועה הקיבוצית</a:t>
            </a:r>
          </a:p>
        </p:txBody>
      </p:sp>
    </p:spTree>
    <p:extLst>
      <p:ext uri="{BB962C8B-B14F-4D97-AF65-F5344CB8AC3E}">
        <p14:creationId xmlns:p14="http://schemas.microsoft.com/office/powerpoint/2010/main" val="360446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a:t>תקציב 2020</a:t>
            </a:r>
          </a:p>
        </p:txBody>
      </p:sp>
      <p:sp>
        <p:nvSpPr>
          <p:cNvPr id="5" name="כותרת משנה 4">
            <a:extLst>
              <a:ext uri="{FF2B5EF4-FFF2-40B4-BE49-F238E27FC236}">
                <a16:creationId xmlns:a16="http://schemas.microsoft.com/office/drawing/2014/main" id="{F2F069B0-5EBC-4081-B7D4-2338F3D10AB4}"/>
              </a:ext>
            </a:extLst>
          </p:cNvPr>
          <p:cNvSpPr>
            <a:spLocks noGrp="1"/>
          </p:cNvSpPr>
          <p:nvPr>
            <p:ph type="subTitle" idx="1"/>
          </p:nvPr>
        </p:nvSpPr>
        <p:spPr/>
        <p:txBody>
          <a:bodyPr/>
          <a:lstStyle/>
          <a:p>
            <a:r>
              <a:rPr lang="he-IL" dirty="0"/>
              <a:t>מזכירות התנועה </a:t>
            </a:r>
          </a:p>
          <a:p>
            <a:r>
              <a:rPr lang="he-IL" dirty="0"/>
              <a:t>12 בינואר 2020</a:t>
            </a:r>
          </a:p>
        </p:txBody>
      </p:sp>
    </p:spTree>
    <p:extLst>
      <p:ext uri="{BB962C8B-B14F-4D97-AF65-F5344CB8AC3E}">
        <p14:creationId xmlns:p14="http://schemas.microsoft.com/office/powerpoint/2010/main" val="42066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9211834B-A398-435A-A0F1-BAB7F32EF539}"/>
              </a:ext>
            </a:extLst>
          </p:cNvPr>
          <p:cNvSpPr>
            <a:spLocks noGrp="1"/>
          </p:cNvSpPr>
          <p:nvPr>
            <p:ph type="title"/>
          </p:nvPr>
        </p:nvSpPr>
        <p:spPr/>
        <p:txBody>
          <a:bodyPr>
            <a:normAutofit fontScale="90000"/>
          </a:bodyPr>
          <a:lstStyle/>
          <a:p>
            <a:r>
              <a:rPr lang="he-IL" dirty="0"/>
              <a:t>תקציב 2020 – עקרונות, וכיוונים !</a:t>
            </a:r>
          </a:p>
        </p:txBody>
      </p:sp>
      <p:pic>
        <p:nvPicPr>
          <p:cNvPr id="3" name="תמונה 2">
            <a:extLst>
              <a:ext uri="{FF2B5EF4-FFF2-40B4-BE49-F238E27FC236}">
                <a16:creationId xmlns:a16="http://schemas.microsoft.com/office/drawing/2014/main" id="{2CE97023-A92B-4384-9207-516DFB8D5C5A}"/>
              </a:ext>
            </a:extLst>
          </p:cNvPr>
          <p:cNvPicPr>
            <a:picLocks noChangeAspect="1"/>
          </p:cNvPicPr>
          <p:nvPr/>
        </p:nvPicPr>
        <p:blipFill>
          <a:blip r:embed="rId2"/>
          <a:stretch>
            <a:fillRect/>
          </a:stretch>
        </p:blipFill>
        <p:spPr>
          <a:xfrm>
            <a:off x="572757" y="1919235"/>
            <a:ext cx="6873072" cy="4270550"/>
          </a:xfrm>
          <a:prstGeom prst="rect">
            <a:avLst/>
          </a:prstGeom>
        </p:spPr>
      </p:pic>
    </p:spTree>
    <p:extLst>
      <p:ext uri="{BB962C8B-B14F-4D97-AF65-F5344CB8AC3E}">
        <p14:creationId xmlns:p14="http://schemas.microsoft.com/office/powerpoint/2010/main" val="1959136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597ABE3D-71E8-46E8-82D9-2AC93BD7790D}"/>
              </a:ext>
            </a:extLst>
          </p:cNvPr>
          <p:cNvSpPr>
            <a:spLocks noGrp="1"/>
          </p:cNvSpPr>
          <p:nvPr>
            <p:ph type="title"/>
          </p:nvPr>
        </p:nvSpPr>
        <p:spPr>
          <a:xfrm>
            <a:off x="483580" y="280979"/>
            <a:ext cx="5984421" cy="1325563"/>
          </a:xfrm>
        </p:spPr>
        <p:txBody>
          <a:bodyPr/>
          <a:lstStyle/>
          <a:p>
            <a:r>
              <a:rPr lang="he-IL" dirty="0"/>
              <a:t>תקציב 2019 – עקרונות, וכיוונים !</a:t>
            </a:r>
          </a:p>
        </p:txBody>
      </p:sp>
      <p:pic>
        <p:nvPicPr>
          <p:cNvPr id="2" name="תמונה 1">
            <a:extLst>
              <a:ext uri="{FF2B5EF4-FFF2-40B4-BE49-F238E27FC236}">
                <a16:creationId xmlns:a16="http://schemas.microsoft.com/office/drawing/2014/main" id="{867BBE4D-BD35-4E46-AE74-6B8C8C50282D}"/>
              </a:ext>
            </a:extLst>
          </p:cNvPr>
          <p:cNvPicPr>
            <a:picLocks noChangeAspect="1"/>
          </p:cNvPicPr>
          <p:nvPr/>
        </p:nvPicPr>
        <p:blipFill>
          <a:blip r:embed="rId2"/>
          <a:stretch>
            <a:fillRect/>
          </a:stretch>
        </p:blipFill>
        <p:spPr>
          <a:xfrm>
            <a:off x="1055128" y="2080009"/>
            <a:ext cx="6154527" cy="3727937"/>
          </a:xfrm>
          <a:prstGeom prst="rect">
            <a:avLst/>
          </a:prstGeom>
        </p:spPr>
      </p:pic>
    </p:spTree>
    <p:extLst>
      <p:ext uri="{BB962C8B-B14F-4D97-AF65-F5344CB8AC3E}">
        <p14:creationId xmlns:p14="http://schemas.microsoft.com/office/powerpoint/2010/main" val="3028749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p:txBody>
          <a:bodyPr>
            <a:normAutofit fontScale="90000"/>
          </a:bodyPr>
          <a:lstStyle/>
          <a:p>
            <a:r>
              <a:rPr lang="he-IL" sz="4000" dirty="0"/>
              <a:t>מקורות – מיסי תנועה</a:t>
            </a:r>
          </a:p>
        </p:txBody>
      </p:sp>
      <p:pic>
        <p:nvPicPr>
          <p:cNvPr id="4" name="מציין מיקום תוכן 3">
            <a:extLst>
              <a:ext uri="{FF2B5EF4-FFF2-40B4-BE49-F238E27FC236}">
                <a16:creationId xmlns:a16="http://schemas.microsoft.com/office/drawing/2014/main" id="{7B104320-1170-4CE9-9A1C-0809DA9EF0DE}"/>
              </a:ext>
            </a:extLst>
          </p:cNvPr>
          <p:cNvPicPr>
            <a:picLocks noGrp="1" noChangeAspect="1"/>
          </p:cNvPicPr>
          <p:nvPr>
            <p:ph idx="1"/>
          </p:nvPr>
        </p:nvPicPr>
        <p:blipFill>
          <a:blip r:embed="rId2"/>
          <a:stretch>
            <a:fillRect/>
          </a:stretch>
        </p:blipFill>
        <p:spPr>
          <a:xfrm>
            <a:off x="473074" y="1576396"/>
            <a:ext cx="7849045" cy="4777751"/>
          </a:xfrm>
          <a:prstGeom prst="rect">
            <a:avLst/>
          </a:prstGeom>
        </p:spPr>
      </p:pic>
    </p:spTree>
    <p:extLst>
      <p:ext uri="{BB962C8B-B14F-4D97-AF65-F5344CB8AC3E}">
        <p14:creationId xmlns:p14="http://schemas.microsoft.com/office/powerpoint/2010/main" val="2570369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 y="250835"/>
            <a:ext cx="6457952" cy="1145886"/>
          </a:xfrm>
        </p:spPr>
        <p:txBody>
          <a:bodyPr>
            <a:normAutofit/>
          </a:bodyPr>
          <a:lstStyle/>
          <a:p>
            <a:r>
              <a:rPr lang="he-IL" dirty="0"/>
              <a:t>פעילות מחלקות התנועה</a:t>
            </a:r>
          </a:p>
        </p:txBody>
      </p:sp>
      <p:pic>
        <p:nvPicPr>
          <p:cNvPr id="12" name="מציין מיקום תוכן 11">
            <a:extLst>
              <a:ext uri="{FF2B5EF4-FFF2-40B4-BE49-F238E27FC236}">
                <a16:creationId xmlns:a16="http://schemas.microsoft.com/office/drawing/2014/main" id="{4C109FE1-A0A2-429A-84DD-D750598A8D81}"/>
              </a:ext>
            </a:extLst>
          </p:cNvPr>
          <p:cNvPicPr>
            <a:picLocks noGrp="1" noChangeAspect="1"/>
          </p:cNvPicPr>
          <p:nvPr>
            <p:ph idx="1"/>
          </p:nvPr>
        </p:nvPicPr>
        <p:blipFill>
          <a:blip r:embed="rId2"/>
          <a:stretch>
            <a:fillRect/>
          </a:stretch>
        </p:blipFill>
        <p:spPr>
          <a:xfrm>
            <a:off x="221064" y="1477108"/>
            <a:ext cx="8024411" cy="4863402"/>
          </a:xfrm>
          <a:prstGeom prst="rect">
            <a:avLst/>
          </a:prstGeom>
        </p:spPr>
      </p:pic>
    </p:spTree>
    <p:extLst>
      <p:ext uri="{BB962C8B-B14F-4D97-AF65-F5344CB8AC3E}">
        <p14:creationId xmlns:p14="http://schemas.microsoft.com/office/powerpoint/2010/main" val="76419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יעדים אסטרטגיים</a:t>
            </a:r>
          </a:p>
        </p:txBody>
      </p:sp>
      <p:sp>
        <p:nvSpPr>
          <p:cNvPr id="3" name="מציין מיקום תוכן 2"/>
          <p:cNvSpPr>
            <a:spLocks noGrp="1"/>
          </p:cNvSpPr>
          <p:nvPr>
            <p:ph idx="1"/>
          </p:nvPr>
        </p:nvSpPr>
        <p:spPr>
          <a:xfrm>
            <a:off x="628650" y="1229509"/>
            <a:ext cx="7886700" cy="4351338"/>
          </a:xfrm>
        </p:spPr>
        <p:txBody>
          <a:bodyPr>
            <a:normAutofit fontScale="92500" lnSpcReduction="10000"/>
          </a:bodyPr>
          <a:lstStyle/>
          <a:p>
            <a:pPr marL="0" indent="0">
              <a:buNone/>
            </a:pPr>
            <a:endParaRPr lang="en-US" sz="1000" dirty="0"/>
          </a:p>
          <a:p>
            <a:pPr lvl="0"/>
            <a:r>
              <a:rPr lang="he-IL" dirty="0"/>
              <a:t>עדכון </a:t>
            </a:r>
            <a:r>
              <a:rPr lang="he-IL" dirty="0" err="1"/>
              <a:t>חזון</a:t>
            </a:r>
            <a:r>
              <a:rPr lang="he-IL" dirty="0"/>
              <a:t> התנועה וקיבוציה- "תנועה מחוללת תנועה".</a:t>
            </a:r>
            <a:endParaRPr lang="x-none" dirty="0"/>
          </a:p>
          <a:p>
            <a:pPr lvl="0"/>
            <a:r>
              <a:rPr lang="he-IL" dirty="0"/>
              <a:t>חתירה לפתרונות שיקלו על בניה בקיבוצים.</a:t>
            </a:r>
            <a:endParaRPr lang="x-none" dirty="0"/>
          </a:p>
          <a:p>
            <a:pPr lvl="0"/>
            <a:r>
              <a:rPr lang="he-IL" dirty="0"/>
              <a:t>שכנוע הציבור בערכה של החקלאות כנכס לאומי .</a:t>
            </a:r>
            <a:endParaRPr lang="x-none" dirty="0"/>
          </a:p>
          <a:p>
            <a:pPr lvl="0"/>
            <a:r>
              <a:rPr lang="he-IL" dirty="0"/>
              <a:t>התמודדות כנגד </a:t>
            </a:r>
            <a:r>
              <a:rPr lang="he-IL" dirty="0" err="1"/>
              <a:t>הותמ"לים</a:t>
            </a:r>
            <a:r>
              <a:rPr lang="he-IL" dirty="0"/>
              <a:t> והרס המרחב הכפרי.</a:t>
            </a:r>
            <a:endParaRPr lang="x-none" dirty="0"/>
          </a:p>
          <a:p>
            <a:pPr lvl="0"/>
            <a:r>
              <a:rPr lang="he-IL" dirty="0"/>
              <a:t>המשך ביסוס מערכת החינוך הקיבוצית כמערכת מובילה המותאמת להחלטות מדינה.</a:t>
            </a:r>
            <a:endParaRPr lang="x-none" dirty="0"/>
          </a:p>
          <a:p>
            <a:pPr lvl="0"/>
            <a:r>
              <a:rPr lang="he-IL" dirty="0"/>
              <a:t>גיבוש כלים להעמקת המעורבות בחברה בישראל.</a:t>
            </a:r>
            <a:endParaRPr lang="x-none" dirty="0"/>
          </a:p>
          <a:p>
            <a:pPr lvl="0"/>
            <a:r>
              <a:rPr lang="he-IL" dirty="0"/>
              <a:t>מיצוב מטה התנועה כגוף רלוונטי למנהיגי, מנהלי וחברי הקיבוצים הבונה ומכשיר את שדרת המנהיגות הקיבוצית והתנועתית וחותר לייצוג </a:t>
            </a:r>
            <a:r>
              <a:rPr lang="he-IL" dirty="0" err="1"/>
              <a:t>שיוויוני</a:t>
            </a:r>
            <a:r>
              <a:rPr lang="he-IL" dirty="0"/>
              <a:t> בהנהגות אלו. </a:t>
            </a:r>
            <a:endParaRPr lang="x-none" dirty="0"/>
          </a:p>
          <a:p>
            <a:pPr lvl="0"/>
            <a:endParaRPr lang="en-US" dirty="0"/>
          </a:p>
          <a:p>
            <a:endParaRPr lang="en-US" dirty="0"/>
          </a:p>
          <a:p>
            <a:endParaRPr lang="he-IL" dirty="0"/>
          </a:p>
        </p:txBody>
      </p:sp>
    </p:spTree>
    <p:extLst>
      <p:ext uri="{BB962C8B-B14F-4D97-AF65-F5344CB8AC3E}">
        <p14:creationId xmlns:p14="http://schemas.microsoft.com/office/powerpoint/2010/main" val="285999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 y="250835"/>
            <a:ext cx="6457952" cy="1145886"/>
          </a:xfrm>
        </p:spPr>
        <p:txBody>
          <a:bodyPr>
            <a:normAutofit/>
          </a:bodyPr>
          <a:lstStyle/>
          <a:p>
            <a:r>
              <a:rPr lang="he-IL" dirty="0"/>
              <a:t>פעילות מחלקות התנועה</a:t>
            </a:r>
          </a:p>
        </p:txBody>
      </p:sp>
      <p:pic>
        <p:nvPicPr>
          <p:cNvPr id="6" name="מציין מיקום תוכן 5">
            <a:extLst>
              <a:ext uri="{FF2B5EF4-FFF2-40B4-BE49-F238E27FC236}">
                <a16:creationId xmlns:a16="http://schemas.microsoft.com/office/drawing/2014/main" id="{890DC927-439C-41EA-A362-649DC2BF6862}"/>
              </a:ext>
            </a:extLst>
          </p:cNvPr>
          <p:cNvPicPr>
            <a:picLocks noGrp="1" noChangeAspect="1"/>
          </p:cNvPicPr>
          <p:nvPr>
            <p:ph idx="1"/>
          </p:nvPr>
        </p:nvPicPr>
        <p:blipFill>
          <a:blip r:embed="rId2"/>
          <a:stretch>
            <a:fillRect/>
          </a:stretch>
        </p:blipFill>
        <p:spPr>
          <a:xfrm>
            <a:off x="311499" y="1487156"/>
            <a:ext cx="7933976" cy="4752870"/>
          </a:xfrm>
          <a:prstGeom prst="rect">
            <a:avLst/>
          </a:prstGeom>
        </p:spPr>
      </p:pic>
    </p:spTree>
    <p:extLst>
      <p:ext uri="{BB962C8B-B14F-4D97-AF65-F5344CB8AC3E}">
        <p14:creationId xmlns:p14="http://schemas.microsoft.com/office/powerpoint/2010/main" val="1597707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 y="250835"/>
            <a:ext cx="6457952" cy="1145886"/>
          </a:xfrm>
        </p:spPr>
        <p:txBody>
          <a:bodyPr>
            <a:normAutofit/>
          </a:bodyPr>
          <a:lstStyle/>
          <a:p>
            <a:r>
              <a:rPr lang="he-IL" dirty="0"/>
              <a:t>פעילות מחלקות התנועה</a:t>
            </a:r>
          </a:p>
        </p:txBody>
      </p:sp>
      <p:pic>
        <p:nvPicPr>
          <p:cNvPr id="6" name="מציין מיקום תוכן 5">
            <a:extLst>
              <a:ext uri="{FF2B5EF4-FFF2-40B4-BE49-F238E27FC236}">
                <a16:creationId xmlns:a16="http://schemas.microsoft.com/office/drawing/2014/main" id="{00024E73-A902-4954-B241-5CD59EFD3A64}"/>
              </a:ext>
            </a:extLst>
          </p:cNvPr>
          <p:cNvPicPr>
            <a:picLocks noGrp="1" noChangeAspect="1"/>
          </p:cNvPicPr>
          <p:nvPr>
            <p:ph idx="1"/>
          </p:nvPr>
        </p:nvPicPr>
        <p:blipFill>
          <a:blip r:embed="rId2"/>
          <a:stretch>
            <a:fillRect/>
          </a:stretch>
        </p:blipFill>
        <p:spPr>
          <a:xfrm>
            <a:off x="190919" y="1557495"/>
            <a:ext cx="8054556" cy="4813160"/>
          </a:xfrm>
          <a:prstGeom prst="rect">
            <a:avLst/>
          </a:prstGeom>
        </p:spPr>
      </p:pic>
    </p:spTree>
    <p:extLst>
      <p:ext uri="{BB962C8B-B14F-4D97-AF65-F5344CB8AC3E}">
        <p14:creationId xmlns:p14="http://schemas.microsoft.com/office/powerpoint/2010/main" val="462626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 y="250835"/>
            <a:ext cx="6457952" cy="1145886"/>
          </a:xfrm>
        </p:spPr>
        <p:txBody>
          <a:bodyPr>
            <a:normAutofit/>
          </a:bodyPr>
          <a:lstStyle/>
          <a:p>
            <a:r>
              <a:rPr lang="he-IL" dirty="0"/>
              <a:t>פעילות מחלקות התנועה</a:t>
            </a:r>
          </a:p>
        </p:txBody>
      </p:sp>
      <p:pic>
        <p:nvPicPr>
          <p:cNvPr id="6" name="מציין מיקום תוכן 5">
            <a:extLst>
              <a:ext uri="{FF2B5EF4-FFF2-40B4-BE49-F238E27FC236}">
                <a16:creationId xmlns:a16="http://schemas.microsoft.com/office/drawing/2014/main" id="{DF056E08-E53A-419E-81EA-FCB2302244C1}"/>
              </a:ext>
            </a:extLst>
          </p:cNvPr>
          <p:cNvPicPr>
            <a:picLocks noGrp="1" noChangeAspect="1"/>
          </p:cNvPicPr>
          <p:nvPr>
            <p:ph idx="1"/>
          </p:nvPr>
        </p:nvPicPr>
        <p:blipFill>
          <a:blip r:embed="rId2"/>
          <a:stretch>
            <a:fillRect/>
          </a:stretch>
        </p:blipFill>
        <p:spPr>
          <a:xfrm>
            <a:off x="195943" y="1595535"/>
            <a:ext cx="8049532" cy="4702627"/>
          </a:xfrm>
          <a:prstGeom prst="rect">
            <a:avLst/>
          </a:prstGeom>
        </p:spPr>
      </p:pic>
    </p:spTree>
    <p:extLst>
      <p:ext uri="{BB962C8B-B14F-4D97-AF65-F5344CB8AC3E}">
        <p14:creationId xmlns:p14="http://schemas.microsoft.com/office/powerpoint/2010/main" val="3938285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 y="250835"/>
            <a:ext cx="6457952" cy="1145886"/>
          </a:xfrm>
        </p:spPr>
        <p:txBody>
          <a:bodyPr>
            <a:normAutofit/>
          </a:bodyPr>
          <a:lstStyle/>
          <a:p>
            <a:r>
              <a:rPr lang="he-IL" dirty="0"/>
              <a:t>פעילות מחלקות התנועה</a:t>
            </a:r>
          </a:p>
        </p:txBody>
      </p:sp>
      <p:pic>
        <p:nvPicPr>
          <p:cNvPr id="6" name="מציין מיקום תוכן 5">
            <a:extLst>
              <a:ext uri="{FF2B5EF4-FFF2-40B4-BE49-F238E27FC236}">
                <a16:creationId xmlns:a16="http://schemas.microsoft.com/office/drawing/2014/main" id="{973AEBD6-4FA7-4E62-B0AE-226DB5E7D338}"/>
              </a:ext>
            </a:extLst>
          </p:cNvPr>
          <p:cNvPicPr>
            <a:picLocks noGrp="1" noChangeAspect="1"/>
          </p:cNvPicPr>
          <p:nvPr>
            <p:ph idx="1"/>
          </p:nvPr>
        </p:nvPicPr>
        <p:blipFill>
          <a:blip r:embed="rId2"/>
          <a:stretch>
            <a:fillRect/>
          </a:stretch>
        </p:blipFill>
        <p:spPr>
          <a:xfrm>
            <a:off x="160774" y="1627833"/>
            <a:ext cx="8084701" cy="4702629"/>
          </a:xfrm>
          <a:prstGeom prst="rect">
            <a:avLst/>
          </a:prstGeom>
        </p:spPr>
      </p:pic>
    </p:spTree>
    <p:extLst>
      <p:ext uri="{BB962C8B-B14F-4D97-AF65-F5344CB8AC3E}">
        <p14:creationId xmlns:p14="http://schemas.microsoft.com/office/powerpoint/2010/main" val="283204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 y="250835"/>
            <a:ext cx="6457952" cy="1145886"/>
          </a:xfrm>
        </p:spPr>
        <p:txBody>
          <a:bodyPr>
            <a:normAutofit/>
          </a:bodyPr>
          <a:lstStyle/>
          <a:p>
            <a:r>
              <a:rPr lang="he-IL" dirty="0"/>
              <a:t>פעילות מחלקות התנועה</a:t>
            </a:r>
          </a:p>
        </p:txBody>
      </p:sp>
      <p:pic>
        <p:nvPicPr>
          <p:cNvPr id="4" name="מציין מיקום תוכן 3">
            <a:extLst>
              <a:ext uri="{FF2B5EF4-FFF2-40B4-BE49-F238E27FC236}">
                <a16:creationId xmlns:a16="http://schemas.microsoft.com/office/drawing/2014/main" id="{D97A98E0-559C-42DB-AECB-49A1241E6514}"/>
              </a:ext>
            </a:extLst>
          </p:cNvPr>
          <p:cNvPicPr>
            <a:picLocks noGrp="1" noChangeAspect="1"/>
          </p:cNvPicPr>
          <p:nvPr>
            <p:ph idx="1"/>
          </p:nvPr>
        </p:nvPicPr>
        <p:blipFill>
          <a:blip r:embed="rId2"/>
          <a:stretch>
            <a:fillRect/>
          </a:stretch>
        </p:blipFill>
        <p:spPr>
          <a:xfrm>
            <a:off x="221065" y="1557495"/>
            <a:ext cx="7770352" cy="4903595"/>
          </a:xfrm>
          <a:prstGeom prst="rect">
            <a:avLst/>
          </a:prstGeom>
        </p:spPr>
      </p:pic>
    </p:spTree>
    <p:extLst>
      <p:ext uri="{BB962C8B-B14F-4D97-AF65-F5344CB8AC3E}">
        <p14:creationId xmlns:p14="http://schemas.microsoft.com/office/powerpoint/2010/main" val="483706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 y="250835"/>
            <a:ext cx="6457952" cy="1145886"/>
          </a:xfrm>
        </p:spPr>
        <p:txBody>
          <a:bodyPr>
            <a:normAutofit/>
          </a:bodyPr>
          <a:lstStyle/>
          <a:p>
            <a:r>
              <a:rPr lang="he-IL" dirty="0"/>
              <a:t>פעילות מחלקות התנועה</a:t>
            </a:r>
          </a:p>
        </p:txBody>
      </p:sp>
      <p:pic>
        <p:nvPicPr>
          <p:cNvPr id="6" name="מציין מיקום תוכן 5">
            <a:extLst>
              <a:ext uri="{FF2B5EF4-FFF2-40B4-BE49-F238E27FC236}">
                <a16:creationId xmlns:a16="http://schemas.microsoft.com/office/drawing/2014/main" id="{CACB0AA3-0630-4DD1-923A-29BB2C4F3A69}"/>
              </a:ext>
            </a:extLst>
          </p:cNvPr>
          <p:cNvPicPr>
            <a:picLocks noGrp="1" noChangeAspect="1"/>
          </p:cNvPicPr>
          <p:nvPr>
            <p:ph idx="1"/>
          </p:nvPr>
        </p:nvPicPr>
        <p:blipFill>
          <a:blip r:embed="rId2"/>
          <a:stretch>
            <a:fillRect/>
          </a:stretch>
        </p:blipFill>
        <p:spPr>
          <a:xfrm>
            <a:off x="251209" y="1527349"/>
            <a:ext cx="7994266" cy="4742822"/>
          </a:xfrm>
          <a:prstGeom prst="rect">
            <a:avLst/>
          </a:prstGeom>
        </p:spPr>
      </p:pic>
    </p:spTree>
    <p:extLst>
      <p:ext uri="{BB962C8B-B14F-4D97-AF65-F5344CB8AC3E}">
        <p14:creationId xmlns:p14="http://schemas.microsoft.com/office/powerpoint/2010/main" val="1404963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 y="250835"/>
            <a:ext cx="6457952" cy="1145886"/>
          </a:xfrm>
        </p:spPr>
        <p:txBody>
          <a:bodyPr>
            <a:normAutofit/>
          </a:bodyPr>
          <a:lstStyle/>
          <a:p>
            <a:r>
              <a:rPr lang="he-IL" dirty="0"/>
              <a:t>פעילות מחלקות התנועה</a:t>
            </a:r>
          </a:p>
        </p:txBody>
      </p:sp>
      <p:pic>
        <p:nvPicPr>
          <p:cNvPr id="6" name="מציין מיקום תוכן 5">
            <a:extLst>
              <a:ext uri="{FF2B5EF4-FFF2-40B4-BE49-F238E27FC236}">
                <a16:creationId xmlns:a16="http://schemas.microsoft.com/office/drawing/2014/main" id="{B6ECEC93-003F-47A0-B8C0-5DCBEEF54BBE}"/>
              </a:ext>
            </a:extLst>
          </p:cNvPr>
          <p:cNvPicPr>
            <a:picLocks noGrp="1" noChangeAspect="1"/>
          </p:cNvPicPr>
          <p:nvPr>
            <p:ph idx="1"/>
          </p:nvPr>
        </p:nvPicPr>
        <p:blipFill>
          <a:blip r:embed="rId2"/>
          <a:stretch>
            <a:fillRect/>
          </a:stretch>
        </p:blipFill>
        <p:spPr>
          <a:xfrm>
            <a:off x="180870" y="1547447"/>
            <a:ext cx="8064605" cy="4762918"/>
          </a:xfrm>
          <a:prstGeom prst="rect">
            <a:avLst/>
          </a:prstGeom>
        </p:spPr>
      </p:pic>
    </p:spTree>
    <p:extLst>
      <p:ext uri="{BB962C8B-B14F-4D97-AF65-F5344CB8AC3E}">
        <p14:creationId xmlns:p14="http://schemas.microsoft.com/office/powerpoint/2010/main" val="622147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87325" y="250834"/>
            <a:ext cx="6645277" cy="1155935"/>
          </a:xfrm>
        </p:spPr>
        <p:txBody>
          <a:bodyPr>
            <a:normAutofit/>
          </a:bodyPr>
          <a:lstStyle/>
          <a:p>
            <a:r>
              <a:rPr lang="he-IL" sz="4000" dirty="0"/>
              <a:t>תחזית מקורות ושימושים</a:t>
            </a:r>
          </a:p>
        </p:txBody>
      </p:sp>
      <p:pic>
        <p:nvPicPr>
          <p:cNvPr id="6" name="מציין מיקום תוכן 5">
            <a:extLst>
              <a:ext uri="{FF2B5EF4-FFF2-40B4-BE49-F238E27FC236}">
                <a16:creationId xmlns:a16="http://schemas.microsoft.com/office/drawing/2014/main" id="{1B6BAC38-D67F-47DC-AD60-383E830C60D0}"/>
              </a:ext>
            </a:extLst>
          </p:cNvPr>
          <p:cNvPicPr>
            <a:picLocks noGrp="1" noChangeAspect="1"/>
          </p:cNvPicPr>
          <p:nvPr>
            <p:ph idx="1"/>
          </p:nvPr>
        </p:nvPicPr>
        <p:blipFill>
          <a:blip r:embed="rId2"/>
          <a:stretch>
            <a:fillRect/>
          </a:stretch>
        </p:blipFill>
        <p:spPr>
          <a:xfrm>
            <a:off x="115180" y="1597687"/>
            <a:ext cx="8285241" cy="4652387"/>
          </a:xfrm>
          <a:prstGeom prst="rect">
            <a:avLst/>
          </a:prstGeom>
        </p:spPr>
      </p:pic>
    </p:spTree>
    <p:extLst>
      <p:ext uri="{BB962C8B-B14F-4D97-AF65-F5344CB8AC3E}">
        <p14:creationId xmlns:p14="http://schemas.microsoft.com/office/powerpoint/2010/main" val="3679391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87325" y="250834"/>
            <a:ext cx="6645277" cy="1155935"/>
          </a:xfrm>
        </p:spPr>
        <p:txBody>
          <a:bodyPr>
            <a:normAutofit fontScale="90000"/>
          </a:bodyPr>
          <a:lstStyle/>
          <a:p>
            <a:r>
              <a:rPr lang="he-IL" sz="4000" dirty="0"/>
              <a:t>מקורות מתוכננים לגופים המתוקצבים</a:t>
            </a:r>
          </a:p>
        </p:txBody>
      </p:sp>
      <p:pic>
        <p:nvPicPr>
          <p:cNvPr id="4" name="מציין מיקום תוכן 3">
            <a:extLst>
              <a:ext uri="{FF2B5EF4-FFF2-40B4-BE49-F238E27FC236}">
                <a16:creationId xmlns:a16="http://schemas.microsoft.com/office/drawing/2014/main" id="{40DEC230-6653-4914-95DC-056C0728D4C5}"/>
              </a:ext>
            </a:extLst>
          </p:cNvPr>
          <p:cNvPicPr>
            <a:picLocks noGrp="1" noChangeAspect="1"/>
          </p:cNvPicPr>
          <p:nvPr>
            <p:ph idx="1"/>
          </p:nvPr>
        </p:nvPicPr>
        <p:blipFill>
          <a:blip r:embed="rId2"/>
          <a:stretch>
            <a:fillRect/>
          </a:stretch>
        </p:blipFill>
        <p:spPr>
          <a:xfrm>
            <a:off x="854110" y="1512823"/>
            <a:ext cx="7124281" cy="4686365"/>
          </a:xfrm>
          <a:prstGeom prst="rect">
            <a:avLst/>
          </a:prstGeom>
        </p:spPr>
      </p:pic>
    </p:spTree>
    <p:extLst>
      <p:ext uri="{BB962C8B-B14F-4D97-AF65-F5344CB8AC3E}">
        <p14:creationId xmlns:p14="http://schemas.microsoft.com/office/powerpoint/2010/main" val="1242799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87325" y="250834"/>
            <a:ext cx="6645277" cy="1155935"/>
          </a:xfrm>
        </p:spPr>
        <p:txBody>
          <a:bodyPr>
            <a:normAutofit fontScale="90000"/>
          </a:bodyPr>
          <a:lstStyle/>
          <a:p>
            <a:r>
              <a:rPr lang="he-IL" sz="4000" dirty="0"/>
              <a:t>תקציב הגופים המתוקצבים בהתאם למקורות המתוכננים</a:t>
            </a:r>
          </a:p>
        </p:txBody>
      </p:sp>
      <p:pic>
        <p:nvPicPr>
          <p:cNvPr id="6" name="מציין מיקום תוכן 5">
            <a:extLst>
              <a:ext uri="{FF2B5EF4-FFF2-40B4-BE49-F238E27FC236}">
                <a16:creationId xmlns:a16="http://schemas.microsoft.com/office/drawing/2014/main" id="{7E6D5B6D-8BAE-423F-A4B5-273DF4C35502}"/>
              </a:ext>
            </a:extLst>
          </p:cNvPr>
          <p:cNvPicPr>
            <a:picLocks noGrp="1" noChangeAspect="1"/>
          </p:cNvPicPr>
          <p:nvPr>
            <p:ph idx="1"/>
          </p:nvPr>
        </p:nvPicPr>
        <p:blipFill>
          <a:blip r:embed="rId2"/>
          <a:stretch>
            <a:fillRect/>
          </a:stretch>
        </p:blipFill>
        <p:spPr>
          <a:xfrm>
            <a:off x="473075" y="1557495"/>
            <a:ext cx="7772400" cy="4632290"/>
          </a:xfrm>
          <a:prstGeom prst="rect">
            <a:avLst/>
          </a:prstGeom>
        </p:spPr>
      </p:pic>
    </p:spTree>
    <p:extLst>
      <p:ext uri="{BB962C8B-B14F-4D97-AF65-F5344CB8AC3E}">
        <p14:creationId xmlns:p14="http://schemas.microsoft.com/office/powerpoint/2010/main" val="425634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721701"/>
            <a:ext cx="7886700" cy="485774"/>
          </a:xfrm>
        </p:spPr>
        <p:txBody>
          <a:bodyPr>
            <a:normAutofit fontScale="90000"/>
          </a:bodyPr>
          <a:lstStyle/>
          <a:p>
            <a:r>
              <a:rPr lang="he-IL" dirty="0"/>
              <a:t>מטרות כלליות- </a:t>
            </a:r>
            <a:br>
              <a:rPr lang="he-IL" dirty="0"/>
            </a:br>
            <a:r>
              <a:rPr lang="he-IL" dirty="0"/>
              <a:t>מעורבות בחברה הישראלית</a:t>
            </a:r>
          </a:p>
        </p:txBody>
      </p:sp>
      <p:sp>
        <p:nvSpPr>
          <p:cNvPr id="3" name="מציין מיקום תוכן 2"/>
          <p:cNvSpPr>
            <a:spLocks noGrp="1"/>
          </p:cNvSpPr>
          <p:nvPr>
            <p:ph idx="1"/>
          </p:nvPr>
        </p:nvSpPr>
        <p:spPr>
          <a:xfrm>
            <a:off x="1150310" y="1656374"/>
            <a:ext cx="7886700" cy="4351338"/>
          </a:xfrm>
        </p:spPr>
        <p:txBody>
          <a:bodyPr>
            <a:normAutofit lnSpcReduction="10000"/>
          </a:bodyPr>
          <a:lstStyle/>
          <a:p>
            <a:r>
              <a:rPr lang="he-IL" b="1" u="sng" dirty="0"/>
              <a:t>הקמת "חבצלת החדשה"- קרן מרכזית </a:t>
            </a:r>
            <a:r>
              <a:rPr lang="he-IL" b="1" u="sng" dirty="0" err="1"/>
              <a:t>שתתכלל</a:t>
            </a:r>
            <a:r>
              <a:rPr lang="he-IL" b="1" u="sng" dirty="0"/>
              <a:t> את כלל נכסי התנועה ותבצע אופטימיזציה בהקצאת המשאבים לגופים השונים</a:t>
            </a:r>
            <a:endParaRPr lang="en-US" dirty="0"/>
          </a:p>
          <a:p>
            <a:pPr lvl="0"/>
            <a:r>
              <a:rPr lang="he-IL" dirty="0"/>
              <a:t>המשך ביסוס ההתיישבות בדגש על פריפריה</a:t>
            </a:r>
            <a:endParaRPr lang="en-US" dirty="0"/>
          </a:p>
          <a:p>
            <a:pPr lvl="0"/>
            <a:r>
              <a:rPr lang="he-IL" dirty="0"/>
              <a:t>מיצוב החינוך הקיבוצי כזרם חינוכי מוכר המקדם את תפיסת הרצף החינוכי</a:t>
            </a:r>
            <a:endParaRPr lang="en-US" dirty="0"/>
          </a:p>
          <a:p>
            <a:pPr lvl="0"/>
            <a:r>
              <a:rPr lang="he-IL" dirty="0"/>
              <a:t>הקטנת פערים בחברה הישראלית</a:t>
            </a:r>
            <a:endParaRPr lang="en-US" dirty="0"/>
          </a:p>
          <a:p>
            <a:pPr lvl="0"/>
            <a:r>
              <a:rPr lang="he-IL" dirty="0"/>
              <a:t>כלכלה שיתופית</a:t>
            </a:r>
            <a:endParaRPr lang="en-US" dirty="0"/>
          </a:p>
          <a:p>
            <a:pPr lvl="0"/>
            <a:r>
              <a:rPr lang="he-IL" dirty="0"/>
              <a:t>תרבות יהודית חילונית</a:t>
            </a:r>
            <a:endParaRPr lang="en-US" dirty="0"/>
          </a:p>
          <a:p>
            <a:pPr lvl="0"/>
            <a:r>
              <a:rPr lang="he-IL" dirty="0"/>
              <a:t>צעירים מעורבים בחברה והצמחת מנהיגות צעירה</a:t>
            </a:r>
            <a:endParaRPr lang="en-US" dirty="0"/>
          </a:p>
          <a:p>
            <a:endParaRPr lang="he-IL" dirty="0"/>
          </a:p>
        </p:txBody>
      </p:sp>
    </p:spTree>
    <p:extLst>
      <p:ext uri="{BB962C8B-B14F-4D97-AF65-F5344CB8AC3E}">
        <p14:creationId xmlns:p14="http://schemas.microsoft.com/office/powerpoint/2010/main" val="3375712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E93983C2-049A-4DA2-86D2-2650C1E8F3D4}"/>
              </a:ext>
            </a:extLst>
          </p:cNvPr>
          <p:cNvSpPr>
            <a:spLocks noGrp="1"/>
          </p:cNvSpPr>
          <p:nvPr>
            <p:ph type="title"/>
          </p:nvPr>
        </p:nvSpPr>
        <p:spPr>
          <a:xfrm>
            <a:off x="-187325" y="250834"/>
            <a:ext cx="6645277" cy="1155935"/>
          </a:xfrm>
        </p:spPr>
        <p:txBody>
          <a:bodyPr>
            <a:normAutofit fontScale="90000"/>
          </a:bodyPr>
          <a:lstStyle/>
          <a:p>
            <a:r>
              <a:rPr lang="he-IL" sz="4000" dirty="0"/>
              <a:t>תקציב הגופים המתוקצבים בהתאם למקורות המתוכננים</a:t>
            </a:r>
          </a:p>
        </p:txBody>
      </p:sp>
      <p:pic>
        <p:nvPicPr>
          <p:cNvPr id="6" name="מציין מיקום תוכן 5">
            <a:extLst>
              <a:ext uri="{FF2B5EF4-FFF2-40B4-BE49-F238E27FC236}">
                <a16:creationId xmlns:a16="http://schemas.microsoft.com/office/drawing/2014/main" id="{0273049B-ECCB-441E-8E95-20E82A515C51}"/>
              </a:ext>
            </a:extLst>
          </p:cNvPr>
          <p:cNvPicPr>
            <a:picLocks noGrp="1" noChangeAspect="1"/>
          </p:cNvPicPr>
          <p:nvPr>
            <p:ph idx="1"/>
          </p:nvPr>
        </p:nvPicPr>
        <p:blipFill>
          <a:blip r:embed="rId2"/>
          <a:stretch>
            <a:fillRect/>
          </a:stretch>
        </p:blipFill>
        <p:spPr>
          <a:xfrm>
            <a:off x="109556" y="1647929"/>
            <a:ext cx="8135919" cy="4803113"/>
          </a:xfrm>
          <a:prstGeom prst="rect">
            <a:avLst/>
          </a:prstGeom>
        </p:spPr>
      </p:pic>
    </p:spTree>
    <p:extLst>
      <p:ext uri="{BB962C8B-B14F-4D97-AF65-F5344CB8AC3E}">
        <p14:creationId xmlns:p14="http://schemas.microsoft.com/office/powerpoint/2010/main" val="3744542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A53EA2-AD60-4746-95C8-D1EE0A0C8ADB}"/>
              </a:ext>
            </a:extLst>
          </p:cNvPr>
          <p:cNvSpPr>
            <a:spLocks noGrp="1"/>
          </p:cNvSpPr>
          <p:nvPr>
            <p:ph type="title"/>
          </p:nvPr>
        </p:nvSpPr>
        <p:spPr/>
        <p:txBody>
          <a:bodyPr>
            <a:normAutofit fontScale="90000"/>
          </a:bodyPr>
          <a:lstStyle/>
          <a:p>
            <a:endParaRPr lang="he-IL"/>
          </a:p>
        </p:txBody>
      </p:sp>
      <p:sp>
        <p:nvSpPr>
          <p:cNvPr id="3" name="מציין מיקום תוכן 2">
            <a:extLst>
              <a:ext uri="{FF2B5EF4-FFF2-40B4-BE49-F238E27FC236}">
                <a16:creationId xmlns:a16="http://schemas.microsoft.com/office/drawing/2014/main" id="{6B432EC8-F85B-4E02-B8EE-FE3D7113CFD7}"/>
              </a:ext>
            </a:extLst>
          </p:cNvPr>
          <p:cNvSpPr>
            <a:spLocks noGrp="1"/>
          </p:cNvSpPr>
          <p:nvPr>
            <p:ph idx="1"/>
          </p:nvPr>
        </p:nvSpPr>
        <p:spPr/>
        <p:txBody>
          <a:bodyPr>
            <a:normAutofit/>
          </a:bodyPr>
          <a:lstStyle/>
          <a:p>
            <a:pPr marL="0" indent="0">
              <a:buNone/>
            </a:pPr>
            <a:r>
              <a:rPr lang="he-IL" sz="8800" dirty="0"/>
              <a:t>    תודה רבה</a:t>
            </a:r>
          </a:p>
          <a:p>
            <a:pPr marL="0" indent="0">
              <a:buNone/>
            </a:pPr>
            <a:endParaRPr lang="he-IL" sz="8800" dirty="0"/>
          </a:p>
          <a:p>
            <a:pPr marL="0" indent="0">
              <a:buNone/>
            </a:pPr>
            <a:r>
              <a:rPr lang="he-IL" sz="8800" dirty="0"/>
              <a:t>בהצלחה</a:t>
            </a:r>
          </a:p>
        </p:txBody>
      </p:sp>
    </p:spTree>
    <p:extLst>
      <p:ext uri="{BB962C8B-B14F-4D97-AF65-F5344CB8AC3E}">
        <p14:creationId xmlns:p14="http://schemas.microsoft.com/office/powerpoint/2010/main" val="282625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34CD03-E718-405D-A3B0-35FE00A63281}"/>
              </a:ext>
            </a:extLst>
          </p:cNvPr>
          <p:cNvSpPr>
            <a:spLocks noGrp="1"/>
          </p:cNvSpPr>
          <p:nvPr>
            <p:ph type="title"/>
          </p:nvPr>
        </p:nvSpPr>
        <p:spPr>
          <a:xfrm>
            <a:off x="628650" y="696119"/>
            <a:ext cx="7886700" cy="485774"/>
          </a:xfrm>
        </p:spPr>
        <p:txBody>
          <a:bodyPr>
            <a:normAutofit fontScale="90000"/>
          </a:bodyPr>
          <a:lstStyle/>
          <a:p>
            <a:r>
              <a:rPr lang="he-IL" dirty="0"/>
              <a:t>יעדים- </a:t>
            </a:r>
            <a:br>
              <a:rPr lang="he-IL" dirty="0"/>
            </a:br>
            <a:r>
              <a:rPr lang="he-IL" dirty="0"/>
              <a:t>מטה התנועה</a:t>
            </a:r>
            <a:endParaRPr lang="x-none" dirty="0"/>
          </a:p>
        </p:txBody>
      </p:sp>
      <p:sp>
        <p:nvSpPr>
          <p:cNvPr id="3" name="מציין מיקום תוכן 2">
            <a:extLst>
              <a:ext uri="{FF2B5EF4-FFF2-40B4-BE49-F238E27FC236}">
                <a16:creationId xmlns:a16="http://schemas.microsoft.com/office/drawing/2014/main" id="{40448D65-4758-4002-B0DD-FA08B3D93F5E}"/>
              </a:ext>
            </a:extLst>
          </p:cNvPr>
          <p:cNvSpPr>
            <a:spLocks noGrp="1"/>
          </p:cNvSpPr>
          <p:nvPr>
            <p:ph idx="1"/>
          </p:nvPr>
        </p:nvSpPr>
        <p:spPr>
          <a:xfrm>
            <a:off x="1" y="1485901"/>
            <a:ext cx="8886824" cy="5191124"/>
          </a:xfrm>
        </p:spPr>
        <p:txBody>
          <a:bodyPr>
            <a:normAutofit/>
          </a:bodyPr>
          <a:lstStyle/>
          <a:p>
            <a:r>
              <a:rPr lang="he-IL" dirty="0"/>
              <a:t>העמקת ההדברות עם המנהיגות הקיבוצית בדרכים מגוונות.</a:t>
            </a:r>
          </a:p>
          <a:p>
            <a:r>
              <a:rPr lang="he-IL" dirty="0"/>
              <a:t>העברת בית התנועה למשרדים חדשים. </a:t>
            </a:r>
          </a:p>
          <a:p>
            <a:r>
              <a:rPr lang="he-IL" dirty="0"/>
              <a:t>שיפור מערך ניהול המידע</a:t>
            </a:r>
          </a:p>
          <a:p>
            <a:pPr lvl="0"/>
            <a:r>
              <a:rPr lang="he-IL" dirty="0"/>
              <a:t>ארגון מחדש של המחלקה הפוליטית </a:t>
            </a:r>
          </a:p>
          <a:p>
            <a:pPr lvl="0"/>
            <a:r>
              <a:rPr lang="he-IL" dirty="0"/>
              <a:t>המשך קידום ופיתוח חדשנות ויצירת כלים חדשניים לניהול ארגון דמוקרטי. </a:t>
            </a:r>
          </a:p>
          <a:p>
            <a:pPr lvl="0"/>
            <a:r>
              <a:rPr lang="he-IL" dirty="0"/>
              <a:t>המשך בניית הצוות במטה התנועה ויצירת סינרגיה בין האגפים והמחלקות. </a:t>
            </a:r>
          </a:p>
        </p:txBody>
      </p:sp>
    </p:spTree>
    <p:extLst>
      <p:ext uri="{BB962C8B-B14F-4D97-AF65-F5344CB8AC3E}">
        <p14:creationId xmlns:p14="http://schemas.microsoft.com/office/powerpoint/2010/main" val="106600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F3C905-8DC7-4587-9D46-B0AE66000531}"/>
              </a:ext>
            </a:extLst>
          </p:cNvPr>
          <p:cNvSpPr>
            <a:spLocks noGrp="1"/>
          </p:cNvSpPr>
          <p:nvPr>
            <p:ph type="title"/>
          </p:nvPr>
        </p:nvSpPr>
        <p:spPr>
          <a:xfrm>
            <a:off x="2821633" y="561677"/>
            <a:ext cx="4312592" cy="485774"/>
          </a:xfrm>
          <a:solidFill>
            <a:schemeClr val="bg1"/>
          </a:solidFill>
        </p:spPr>
        <p:txBody>
          <a:bodyPr>
            <a:normAutofit fontScale="90000"/>
          </a:bodyPr>
          <a:lstStyle/>
          <a:p>
            <a:r>
              <a:rPr lang="he-IL" dirty="0"/>
              <a:t>יעדי יחידת הרכזים</a:t>
            </a:r>
            <a:endParaRPr lang="x-none" dirty="0"/>
          </a:p>
        </p:txBody>
      </p:sp>
      <p:sp>
        <p:nvSpPr>
          <p:cNvPr id="5" name="מציין מיקום תוכן 2"/>
          <p:cNvSpPr>
            <a:spLocks noGrp="1"/>
          </p:cNvSpPr>
          <p:nvPr>
            <p:ph idx="1"/>
          </p:nvPr>
        </p:nvSpPr>
        <p:spPr>
          <a:xfrm>
            <a:off x="219075" y="1038492"/>
            <a:ext cx="8839200" cy="4781016"/>
          </a:xfrm>
        </p:spPr>
        <p:txBody>
          <a:bodyPr>
            <a:noAutofit/>
          </a:bodyPr>
          <a:lstStyle/>
          <a:p>
            <a:pPr marL="0" indent="0">
              <a:buNone/>
            </a:pPr>
            <a:r>
              <a:rPr lang="he-IL" sz="2000" b="1" u="sng" dirty="0"/>
              <a:t> </a:t>
            </a:r>
            <a:r>
              <a:rPr lang="he-IL" sz="2000" b="1" u="sng" dirty="0">
                <a:solidFill>
                  <a:schemeClr val="tx1"/>
                </a:solidFill>
              </a:rPr>
              <a:t>יחידת הרכזים דרג השטח של מטה התנועה</a:t>
            </a:r>
          </a:p>
          <a:p>
            <a:pPr lvl="0"/>
            <a:r>
              <a:rPr lang="he-IL" sz="2000" dirty="0"/>
              <a:t>הרכזים יהוו כתובת ראשונית לכל פניה ושאלה המתעוררת בכל אחד מהקיבוצים באזורם.</a:t>
            </a:r>
            <a:endParaRPr lang="en-US" sz="2000" dirty="0"/>
          </a:p>
          <a:p>
            <a:pPr lvl="0"/>
            <a:r>
              <a:rPr lang="he-IL" sz="2000" dirty="0"/>
              <a:t>הרכזים ייצגו את עמדת התנועה בכל סוגיה שתעלה על הפרק ויהוו חוליה מקשרת חיונית, בין צרכי הקיבוצים לניסיון וליכולות הנאגרים במטה התנועה.</a:t>
            </a:r>
          </a:p>
          <a:p>
            <a:r>
              <a:rPr lang="he-IL" sz="2000" dirty="0"/>
              <a:t>הרכזים יקיימו שיגרת הידברות עם כל גורמי ההשפעה באזור בו הם פועלים. (מועצות אזוריות וארגונים אזוריים).</a:t>
            </a:r>
            <a:endParaRPr lang="en-US" sz="2000" dirty="0"/>
          </a:p>
          <a:p>
            <a:pPr lvl="0"/>
            <a:r>
              <a:rPr lang="he-IL" sz="2000" dirty="0"/>
              <a:t>הרכזים יביאו מן הקיבוצים באזוריהם שאלות וסוגיות משותפות הדורשות גיבוש עמדה תנועתית עקרונית.</a:t>
            </a:r>
            <a:endParaRPr lang="en-US" sz="2000" dirty="0"/>
          </a:p>
          <a:p>
            <a:pPr lvl="0"/>
            <a:r>
              <a:rPr lang="he-IL" sz="2000" dirty="0"/>
              <a:t>כל פעילות של פעילי התנועה בכל אחד מן הקיבוצים תתואם עם ובעזרת הרכזים.</a:t>
            </a:r>
          </a:p>
          <a:p>
            <a:pPr lvl="0"/>
            <a:r>
              <a:rPr lang="he-IL" sz="2000" dirty="0"/>
              <a:t>הרכזים יישאו באחריות לקיום סיורי מטה מועילים ואפקטיביים תוך מאמץ להשתתפות רחבה של חברי הקיבוץ .</a:t>
            </a:r>
          </a:p>
          <a:p>
            <a:pPr lvl="0"/>
            <a:r>
              <a:rPr lang="he-IL" sz="2000" dirty="0"/>
              <a:t>ריכוז המאמץ התנועתי לסיוע לקיבוצים "במשבר ".</a:t>
            </a:r>
          </a:p>
          <a:p>
            <a:r>
              <a:rPr lang="he-IL" sz="2000" dirty="0"/>
              <a:t> ארגון וריכוז הפורמים האזוריים של ממלאי התפקידים.</a:t>
            </a:r>
          </a:p>
        </p:txBody>
      </p:sp>
    </p:spTree>
    <p:extLst>
      <p:ext uri="{BB962C8B-B14F-4D97-AF65-F5344CB8AC3E}">
        <p14:creationId xmlns:p14="http://schemas.microsoft.com/office/powerpoint/2010/main" val="343261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A4C1-2F25-4AAD-A899-B4BDB45CC8EB}"/>
              </a:ext>
            </a:extLst>
          </p:cNvPr>
          <p:cNvSpPr>
            <a:spLocks noGrp="1"/>
          </p:cNvSpPr>
          <p:nvPr>
            <p:ph type="title"/>
          </p:nvPr>
        </p:nvSpPr>
        <p:spPr>
          <a:xfrm>
            <a:off x="628650" y="825287"/>
            <a:ext cx="7886700" cy="485774"/>
          </a:xfrm>
        </p:spPr>
        <p:txBody>
          <a:bodyPr>
            <a:normAutofit fontScale="90000"/>
          </a:bodyPr>
          <a:lstStyle/>
          <a:p>
            <a:r>
              <a:rPr lang="he-IL" dirty="0"/>
              <a:t>יעדים- אגף חינוך</a:t>
            </a:r>
            <a:br>
              <a:rPr lang="he-IL" dirty="0"/>
            </a:br>
            <a:r>
              <a:rPr lang="he-IL" sz="4000" b="1" dirty="0">
                <a:solidFill>
                  <a:srgbClr val="00B050"/>
                </a:solidFill>
              </a:rPr>
              <a:t>כללי</a:t>
            </a:r>
            <a:endParaRPr lang="x-none" sz="4000" b="1" dirty="0">
              <a:solidFill>
                <a:srgbClr val="00B050"/>
              </a:solidFill>
            </a:endParaRPr>
          </a:p>
        </p:txBody>
      </p:sp>
      <p:sp>
        <p:nvSpPr>
          <p:cNvPr id="3" name="Content Placeholder 2">
            <a:extLst>
              <a:ext uri="{FF2B5EF4-FFF2-40B4-BE49-F238E27FC236}">
                <a16:creationId xmlns:a16="http://schemas.microsoft.com/office/drawing/2014/main" id="{0FFEC219-5304-44A1-A51E-DC86F0348C34}"/>
              </a:ext>
            </a:extLst>
          </p:cNvPr>
          <p:cNvSpPr>
            <a:spLocks noGrp="1"/>
          </p:cNvSpPr>
          <p:nvPr>
            <p:ph idx="1"/>
          </p:nvPr>
        </p:nvSpPr>
        <p:spPr>
          <a:xfrm>
            <a:off x="0" y="1572867"/>
            <a:ext cx="9143999" cy="4459846"/>
          </a:xfrm>
        </p:spPr>
        <p:txBody>
          <a:bodyPr>
            <a:normAutofit fontScale="47500" lnSpcReduction="20000"/>
          </a:bodyPr>
          <a:lstStyle/>
          <a:p>
            <a:pPr marL="0" indent="0" algn="ctr">
              <a:lnSpc>
                <a:spcPct val="170000"/>
              </a:lnSpc>
              <a:buNone/>
              <a:tabLst>
                <a:tab pos="2637155" algn="ctr"/>
                <a:tab pos="5274310" algn="r"/>
              </a:tabLst>
            </a:pPr>
            <a:r>
              <a:rPr lang="he-IL" sz="3800" b="1" dirty="0"/>
              <a:t>קידום וביסוס עבודת האגף בהלימה לחזון האגפי</a:t>
            </a:r>
            <a:r>
              <a:rPr lang="he-IL" sz="3600" b="1" dirty="0"/>
              <a:t>                                                                             </a:t>
            </a:r>
            <a:r>
              <a:rPr lang="he-IL" sz="3600" dirty="0">
                <a:solidFill>
                  <a:srgbClr val="0E8C5C"/>
                </a:solidFill>
              </a:rPr>
              <a:t>"</a:t>
            </a:r>
            <a:r>
              <a:rPr lang="he-IL" sz="3600" b="1" dirty="0">
                <a:solidFill>
                  <a:srgbClr val="0E8C5C"/>
                </a:solidFill>
                <a:latin typeface="Calibri" panose="020F0502020204030204" pitchFamily="34" charset="0"/>
                <a:ea typeface="Calibri" panose="020F0502020204030204" pitchFamily="34" charset="0"/>
              </a:rPr>
              <a:t>אגף </a:t>
            </a:r>
            <a:r>
              <a:rPr lang="he-IL" sz="3800" b="1" dirty="0">
                <a:solidFill>
                  <a:srgbClr val="0E8C5C"/>
                </a:solidFill>
                <a:latin typeface="Calibri" panose="020F0502020204030204" pitchFamily="34" charset="0"/>
                <a:ea typeface="Calibri" panose="020F0502020204030204" pitchFamily="34" charset="0"/>
              </a:rPr>
              <a:t>החינוך של התנועה הקיבוצית הוא גוף מקצועי מוביל המנחיל את המטען הערכי והחינוכי בקיבוצים ובקהילות נוספות. תומך במערכות החינוך למען חוסן קהילתי המשכיות, תוך ביסוס הקשרים עם האקדמיה והמדינה, במטרה לממש את ייעודה של התנועה הקיבוצית בתוך הקיבוץ פנימה ואל המרחב הכפרי והמדינה כולה"</a:t>
            </a:r>
            <a:endParaRPr lang="he-IL" sz="3800" b="1" dirty="0">
              <a:solidFill>
                <a:schemeClr val="tx1"/>
              </a:solidFill>
              <a:latin typeface="Calibri" panose="020F0502020204030204" pitchFamily="34" charset="0"/>
              <a:ea typeface="Calibri" panose="020F0502020204030204" pitchFamily="34" charset="0"/>
            </a:endParaRPr>
          </a:p>
          <a:p>
            <a:pPr marL="0" indent="0">
              <a:lnSpc>
                <a:spcPct val="170000"/>
              </a:lnSpc>
              <a:buNone/>
              <a:tabLst>
                <a:tab pos="2637155" algn="ctr"/>
                <a:tab pos="5274310" algn="r"/>
              </a:tabLst>
            </a:pPr>
            <a:r>
              <a:rPr lang="he-IL" sz="3600" b="1" dirty="0">
                <a:solidFill>
                  <a:schemeClr val="tx1"/>
                </a:solidFill>
                <a:latin typeface="Calibri" panose="020F0502020204030204" pitchFamily="34" charset="0"/>
                <a:ea typeface="Calibri" panose="020F0502020204030204" pitchFamily="34" charset="0"/>
              </a:rPr>
              <a:t>עקרונות מנחים לעבודת האגף</a:t>
            </a:r>
          </a:p>
          <a:p>
            <a:pPr marL="0" indent="0">
              <a:lnSpc>
                <a:spcPct val="170000"/>
              </a:lnSpc>
              <a:buNone/>
              <a:tabLst>
                <a:tab pos="2637155" algn="ctr"/>
                <a:tab pos="5274310" algn="r"/>
              </a:tabLst>
            </a:pPr>
            <a:r>
              <a:rPr lang="he-IL" sz="3600" b="1" dirty="0"/>
              <a:t>**</a:t>
            </a:r>
            <a:r>
              <a:rPr lang="he-IL" sz="3800" b="1" dirty="0">
                <a:solidFill>
                  <a:srgbClr val="0E8C5C"/>
                </a:solidFill>
              </a:rPr>
              <a:t>רצף חינוכי</a:t>
            </a:r>
            <a:r>
              <a:rPr lang="en-US" sz="3800" b="1" dirty="0"/>
              <a:t> </a:t>
            </a:r>
            <a:r>
              <a:rPr lang="he-IL" sz="3600" b="1" dirty="0"/>
              <a:t>- </a:t>
            </a:r>
            <a:r>
              <a:rPr lang="he-IL" sz="3800" dirty="0"/>
              <a:t>באגף ובשטח                                                                                                                     </a:t>
            </a:r>
            <a:r>
              <a:rPr lang="en-US" sz="3600" dirty="0"/>
              <a:t>** </a:t>
            </a:r>
            <a:r>
              <a:rPr lang="he-IL" sz="3800" b="1" dirty="0">
                <a:solidFill>
                  <a:srgbClr val="0E8C5C"/>
                </a:solidFill>
              </a:rPr>
              <a:t>יעילות</a:t>
            </a:r>
            <a:r>
              <a:rPr lang="he-IL" sz="3600" b="1" dirty="0"/>
              <a:t> </a:t>
            </a:r>
            <a:r>
              <a:rPr lang="he-IL" sz="3600" dirty="0"/>
              <a:t>– </a:t>
            </a:r>
            <a:r>
              <a:rPr lang="he-IL" sz="3800" dirty="0"/>
              <a:t>איגום משאבים והפקת המיטב מהמשאבים הקיימים</a:t>
            </a:r>
            <a:r>
              <a:rPr lang="en-US" sz="3800" dirty="0"/>
              <a:t> </a:t>
            </a:r>
            <a:r>
              <a:rPr lang="he-IL" sz="3800" dirty="0"/>
              <a:t>                                                             </a:t>
            </a:r>
            <a:r>
              <a:rPr lang="he-IL" sz="3600" b="1" dirty="0"/>
              <a:t>**</a:t>
            </a:r>
            <a:r>
              <a:rPr lang="he-IL" sz="3800" b="1" dirty="0">
                <a:solidFill>
                  <a:srgbClr val="0E8C5C"/>
                </a:solidFill>
              </a:rPr>
              <a:t>רלוונטיות לשטח </a:t>
            </a:r>
            <a:r>
              <a:rPr lang="he-IL" sz="3600" dirty="0"/>
              <a:t>– </a:t>
            </a:r>
            <a:r>
              <a:rPr lang="he-IL" sz="3800" dirty="0"/>
              <a:t>פרואקטיביות , מחויבות למענה אמיתי לצרכים בשטח תוך יצירת התאמות למציאות  המשתנה</a:t>
            </a:r>
            <a:r>
              <a:rPr lang="en-US" sz="3800" dirty="0"/>
              <a:t>.</a:t>
            </a:r>
            <a:r>
              <a:rPr lang="he-IL" sz="3800" dirty="0"/>
              <a:t> </a:t>
            </a:r>
            <a:endParaRPr lang="he-IL" sz="3600" dirty="0"/>
          </a:p>
          <a:p>
            <a:pPr marL="457200" lvl="1" indent="0">
              <a:buNone/>
            </a:pPr>
            <a:endParaRPr lang="he-IL" sz="2900" dirty="0"/>
          </a:p>
          <a:p>
            <a:endParaRPr lang="he-IL" dirty="0"/>
          </a:p>
          <a:p>
            <a:endParaRPr lang="x-none" dirty="0"/>
          </a:p>
        </p:txBody>
      </p:sp>
    </p:spTree>
    <p:extLst>
      <p:ext uri="{BB962C8B-B14F-4D97-AF65-F5344CB8AC3E}">
        <p14:creationId xmlns:p14="http://schemas.microsoft.com/office/powerpoint/2010/main" val="12374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A4C1-2F25-4AAD-A899-B4BDB45CC8EB}"/>
              </a:ext>
            </a:extLst>
          </p:cNvPr>
          <p:cNvSpPr>
            <a:spLocks noGrp="1"/>
          </p:cNvSpPr>
          <p:nvPr>
            <p:ph type="title"/>
          </p:nvPr>
        </p:nvSpPr>
        <p:spPr>
          <a:xfrm>
            <a:off x="628650" y="825287"/>
            <a:ext cx="7886700" cy="485774"/>
          </a:xfrm>
        </p:spPr>
        <p:txBody>
          <a:bodyPr>
            <a:normAutofit fontScale="90000"/>
          </a:bodyPr>
          <a:lstStyle/>
          <a:p>
            <a:r>
              <a:rPr lang="he-IL" dirty="0"/>
              <a:t>יעדים- אגף חינוך</a:t>
            </a:r>
            <a:br>
              <a:rPr lang="he-IL" dirty="0"/>
            </a:br>
            <a:r>
              <a:rPr lang="he-IL" sz="4000" b="1" dirty="0">
                <a:solidFill>
                  <a:srgbClr val="00B050"/>
                </a:solidFill>
              </a:rPr>
              <a:t>כללי</a:t>
            </a:r>
            <a:endParaRPr lang="x-none" sz="4000" b="1" dirty="0">
              <a:solidFill>
                <a:srgbClr val="00B050"/>
              </a:solidFill>
            </a:endParaRPr>
          </a:p>
        </p:txBody>
      </p:sp>
      <p:sp>
        <p:nvSpPr>
          <p:cNvPr id="3" name="Content Placeholder 2">
            <a:extLst>
              <a:ext uri="{FF2B5EF4-FFF2-40B4-BE49-F238E27FC236}">
                <a16:creationId xmlns:a16="http://schemas.microsoft.com/office/drawing/2014/main" id="{0FFEC219-5304-44A1-A51E-DC86F0348C34}"/>
              </a:ext>
            </a:extLst>
          </p:cNvPr>
          <p:cNvSpPr>
            <a:spLocks noGrp="1"/>
          </p:cNvSpPr>
          <p:nvPr>
            <p:ph idx="1"/>
          </p:nvPr>
        </p:nvSpPr>
        <p:spPr>
          <a:xfrm>
            <a:off x="75009" y="1548025"/>
            <a:ext cx="8993981" cy="4351338"/>
          </a:xfrm>
        </p:spPr>
        <p:txBody>
          <a:bodyPr>
            <a:normAutofit fontScale="92500" lnSpcReduction="10000"/>
          </a:bodyPr>
          <a:lstStyle/>
          <a:p>
            <a:pPr>
              <a:lnSpc>
                <a:spcPct val="150000"/>
              </a:lnSpc>
            </a:pPr>
            <a:r>
              <a:rPr lang="he-IL" sz="2000" dirty="0"/>
              <a:t>קידום </a:t>
            </a:r>
            <a:r>
              <a:rPr lang="he-IL" sz="2100" b="1" dirty="0"/>
              <a:t>תכנית אסטרטגית להכרה והפצה של "החינוך הקיבוצי" </a:t>
            </a:r>
            <a:r>
              <a:rPr lang="he-IL" sz="2000" dirty="0"/>
              <a:t>– באמצעות החיבור לאקדמיה, יצירת תכנים ורתימת שותפים אסטרטגיים</a:t>
            </a:r>
          </a:p>
          <a:p>
            <a:pPr>
              <a:lnSpc>
                <a:spcPct val="150000"/>
              </a:lnSpc>
            </a:pPr>
            <a:r>
              <a:rPr lang="he-IL" sz="2000" dirty="0"/>
              <a:t>הבנייה והסדרה של </a:t>
            </a:r>
            <a:r>
              <a:rPr lang="he-IL" sz="2100" b="1" dirty="0"/>
              <a:t>הפיתוח המקצועי </a:t>
            </a:r>
            <a:r>
              <a:rPr lang="he-IL" sz="2000" dirty="0"/>
              <a:t>– כאמצעי ליישום הרצף החינוכי בתוך האגף וכמקור ידע והכשרה למערכות החינוך בקיבוצים</a:t>
            </a:r>
            <a:endParaRPr lang="en-US" sz="2000" dirty="0"/>
          </a:p>
          <a:p>
            <a:pPr>
              <a:lnSpc>
                <a:spcPct val="150000"/>
              </a:lnSpc>
            </a:pPr>
            <a:r>
              <a:rPr lang="he-IL" sz="2100" b="1" dirty="0"/>
              <a:t>תנועות הנוער </a:t>
            </a:r>
            <a:r>
              <a:rPr lang="he-IL" sz="2400" dirty="0"/>
              <a:t>– </a:t>
            </a:r>
            <a:r>
              <a:rPr lang="he-IL" sz="2100" dirty="0"/>
              <a:t>חתירה נחושה ליצירה וביסוס שיתופי פעולה</a:t>
            </a:r>
          </a:p>
          <a:p>
            <a:pPr>
              <a:lnSpc>
                <a:spcPct val="150000"/>
              </a:lnSpc>
            </a:pPr>
            <a:r>
              <a:rPr lang="he-IL" sz="2100" b="1" dirty="0"/>
              <a:t>המפעלים החינוכיים </a:t>
            </a:r>
            <a:r>
              <a:rPr lang="he-IL" sz="2000" dirty="0"/>
              <a:t>– כתשתית חינוכית למפגשים ארציים לחברות הנעורים. הגדלת מספר הקיבוצים והמועצות הלוקחים חלק בלפחות מפעל אחד.</a:t>
            </a:r>
          </a:p>
          <a:p>
            <a:pPr>
              <a:lnSpc>
                <a:spcPct val="150000"/>
              </a:lnSpc>
            </a:pPr>
            <a:r>
              <a:rPr lang="he-IL" sz="2000" b="1" dirty="0"/>
              <a:t>"כזה ראה וחדש" </a:t>
            </a:r>
            <a:r>
              <a:rPr lang="he-IL" sz="2000" dirty="0"/>
              <a:t>– המשך עיסוק מתמשך ומתחדש בזהות יהודית ישראלית, ציונית וחופשית כבסיס לחיזוק קהילתי קיבוצי.</a:t>
            </a:r>
            <a:endParaRPr lang="he-IL" dirty="0"/>
          </a:p>
          <a:p>
            <a:endParaRPr lang="x-none" dirty="0"/>
          </a:p>
        </p:txBody>
      </p:sp>
    </p:spTree>
    <p:extLst>
      <p:ext uri="{BB962C8B-B14F-4D97-AF65-F5344CB8AC3E}">
        <p14:creationId xmlns:p14="http://schemas.microsoft.com/office/powerpoint/2010/main" val="4278091113"/>
      </p:ext>
    </p:extLst>
  </p:cSld>
  <p:clrMapOvr>
    <a:masterClrMapping/>
  </p:clrMapOvr>
</p:sld>
</file>

<file path=ppt/theme/theme1.xml><?xml version="1.0" encoding="utf-8"?>
<a:theme xmlns:a="http://schemas.openxmlformats.org/drawingml/2006/main" name="ערכת נושא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15695</TotalTime>
  <Words>2556</Words>
  <Application>Microsoft Office PowerPoint</Application>
  <PresentationFormat>‫הצגה על המסך (4:3)</PresentationFormat>
  <Paragraphs>294</Paragraphs>
  <Slides>51</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51</vt:i4>
      </vt:variant>
    </vt:vector>
  </HeadingPairs>
  <TitlesOfParts>
    <vt:vector size="56" baseType="lpstr">
      <vt:lpstr>Arial</vt:lpstr>
      <vt:lpstr>Calibri</vt:lpstr>
      <vt:lpstr>Courier New</vt:lpstr>
      <vt:lpstr>Trebuchet MS</vt:lpstr>
      <vt:lpstr>ערכת נושא Office</vt:lpstr>
      <vt:lpstr>תכנית העבודה לשנת 2020</vt:lpstr>
      <vt:lpstr>מטרות העל</vt:lpstr>
      <vt:lpstr>נקודת מוצא</vt:lpstr>
      <vt:lpstr>יעדים אסטרטגיים</vt:lpstr>
      <vt:lpstr>מטרות כלליות-  מעורבות בחברה הישראלית</vt:lpstr>
      <vt:lpstr>יעדים-  מטה התנועה</vt:lpstr>
      <vt:lpstr>יעדי יחידת הרכזים</vt:lpstr>
      <vt:lpstr>יעדים- אגף חינוך כללי</vt:lpstr>
      <vt:lpstr>יעדים- אגף חינוך כללי</vt:lpstr>
      <vt:lpstr>יעדים- אגף חינוך "הגן הקיבוצי"</vt:lpstr>
      <vt:lpstr>יעדים- אגף חינוך "שבילים"</vt:lpstr>
      <vt:lpstr>יעדים- אגף חינוך "שבילים"</vt:lpstr>
      <vt:lpstr>יעדים אגף חינוך- שנת שירות</vt:lpstr>
      <vt:lpstr>מטרות –   אגף צעירים ומעורבות בחברה הישראלית </vt:lpstr>
      <vt:lpstr>יעדי אגף צעירים - מטה כללי</vt:lpstr>
      <vt:lpstr>יעדי אגף צעירים פיתוח מנהיגות צעירה  </vt:lpstr>
      <vt:lpstr>יעדי אגף צעירים מעורבות בחברה הישראלית</vt:lpstr>
      <vt:lpstr>יעדי אגף צעירים מחלקת חיילים בודדים</vt:lpstr>
      <vt:lpstr>יעדי אגף צעירים תל"מ</vt:lpstr>
      <vt:lpstr>יעדי אגף צעירים  ביטחון ועידוד שירות משמעותי</vt:lpstr>
      <vt:lpstr>יעדי אגף צעירים  המחלקה הבינלאומית</vt:lpstr>
      <vt:lpstr>יעדי אגף צעירים  מסלול הנח"ל  </vt:lpstr>
      <vt:lpstr>יעדי אגף צעירים  מכינת רעות   </vt:lpstr>
      <vt:lpstr>מצגת של PowerPoint‏</vt:lpstr>
      <vt:lpstr>מצגת של PowerPoint‏</vt:lpstr>
      <vt:lpstr>יעדי אגף כלכלה</vt:lpstr>
      <vt:lpstr>יעדי אגף כלכלה</vt:lpstr>
      <vt:lpstr>יעדי אגף כלכלה</vt:lpstr>
      <vt:lpstr>יעדי אגף כלכלה</vt:lpstr>
      <vt:lpstr>יעדי אגף כלכלה</vt:lpstr>
      <vt:lpstr>יעדי אגף כלכלה</vt:lpstr>
      <vt:lpstr>מחלקות נוספות</vt:lpstr>
      <vt:lpstr>מחלקות נוספות</vt:lpstr>
      <vt:lpstr>מצגת של PowerPoint‏</vt:lpstr>
      <vt:lpstr>תקציב 2020</vt:lpstr>
      <vt:lpstr>תקציב 2020 – עקרונות, וכיוונים !</vt:lpstr>
      <vt:lpstr>תקציב 2019 – עקרונות, וכיוונים !</vt:lpstr>
      <vt:lpstr>מקורות – מיסי תנועה</vt:lpstr>
      <vt:lpstr>פעילות מחלקות התנועה</vt:lpstr>
      <vt:lpstr>פעילות מחלקות התנועה</vt:lpstr>
      <vt:lpstr>פעילות מחלקות התנועה</vt:lpstr>
      <vt:lpstr>פעילות מחלקות התנועה</vt:lpstr>
      <vt:lpstr>פעילות מחלקות התנועה</vt:lpstr>
      <vt:lpstr>פעילות מחלקות התנועה</vt:lpstr>
      <vt:lpstr>פעילות מחלקות התנועה</vt:lpstr>
      <vt:lpstr>פעילות מחלקות התנועה</vt:lpstr>
      <vt:lpstr>תחזית מקורות ושימושים</vt:lpstr>
      <vt:lpstr>מקורות מתוכננים לגופים המתוקצבים</vt:lpstr>
      <vt:lpstr>תקציב הגופים המתוקצבים בהתאם למקורות המתוכננים</vt:lpstr>
      <vt:lpstr>תקציב הגופים המתוקצבים בהתאם למקורות המתוכננים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Gil Lin</dc:creator>
  <cp:lastModifiedBy>נועה</cp:lastModifiedBy>
  <cp:revision>143</cp:revision>
  <dcterms:created xsi:type="dcterms:W3CDTF">2017-11-27T15:59:38Z</dcterms:created>
  <dcterms:modified xsi:type="dcterms:W3CDTF">2020-02-16T12:18:43Z</dcterms:modified>
</cp:coreProperties>
</file>